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0" r:id="rId2"/>
  </p:sldMasterIdLst>
  <p:notesMasterIdLst>
    <p:notesMasterId r:id="rId19"/>
  </p:notesMasterIdLst>
  <p:sldIdLst>
    <p:sldId id="256" r:id="rId3"/>
    <p:sldId id="257" r:id="rId4"/>
    <p:sldId id="263" r:id="rId5"/>
    <p:sldId id="268" r:id="rId6"/>
    <p:sldId id="259" r:id="rId7"/>
    <p:sldId id="269" r:id="rId8"/>
    <p:sldId id="270" r:id="rId9"/>
    <p:sldId id="271" r:id="rId10"/>
    <p:sldId id="273" r:id="rId11"/>
    <p:sldId id="274" r:id="rId12"/>
    <p:sldId id="276" r:id="rId13"/>
    <p:sldId id="275" r:id="rId14"/>
    <p:sldId id="277" r:id="rId15"/>
    <p:sldId id="272" r:id="rId16"/>
    <p:sldId id="278" r:id="rId17"/>
    <p:sldId id="26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AFA19DB-7D3A-415D-B004-D0348A9314A0}" v="8" dt="2023-12-06T20:32:53.2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94660"/>
  </p:normalViewPr>
  <p:slideViewPr>
    <p:cSldViewPr snapToGrid="0">
      <p:cViewPr varScale="1">
        <p:scale>
          <a:sx n="79" d="100"/>
          <a:sy n="79" d="100"/>
        </p:scale>
        <p:origin x="75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2EBBEB-02CA-450A-ADF0-7E1C99D8D2D1}" type="doc">
      <dgm:prSet loTypeId="urn:microsoft.com/office/officeart/2005/8/layout/chevron1" loCatId="process" qsTypeId="urn:microsoft.com/office/officeart/2005/8/quickstyle/3d1" qsCatId="3D" csTypeId="urn:microsoft.com/office/officeart/2005/8/colors/colorful4" csCatId="colorful" phldr="1"/>
      <dgm:spPr/>
      <dgm:t>
        <a:bodyPr/>
        <a:lstStyle/>
        <a:p>
          <a:endParaRPr lang="en-US"/>
        </a:p>
      </dgm:t>
    </dgm:pt>
    <dgm:pt modelId="{C2FA0BAB-FDC3-4AE0-86F6-722946E72E0B}">
      <dgm:prSet phldrT="[Text]"/>
      <dgm:spPr/>
      <dgm:t>
        <a:bodyPr/>
        <a:lstStyle/>
        <a:p>
          <a:r>
            <a:rPr lang="en-US" dirty="0"/>
            <a:t>Health Services</a:t>
          </a:r>
        </a:p>
      </dgm:t>
    </dgm:pt>
    <dgm:pt modelId="{454D0620-CEC4-4301-B58F-41BB41515ADA}" type="parTrans" cxnId="{13754B84-DA63-4B79-92D3-5545467E8F13}">
      <dgm:prSet/>
      <dgm:spPr/>
      <dgm:t>
        <a:bodyPr/>
        <a:lstStyle/>
        <a:p>
          <a:endParaRPr lang="en-US"/>
        </a:p>
      </dgm:t>
    </dgm:pt>
    <dgm:pt modelId="{92746BDE-2C78-41A4-B63E-702BC0013A17}" type="sibTrans" cxnId="{13754B84-DA63-4B79-92D3-5545467E8F13}">
      <dgm:prSet/>
      <dgm:spPr/>
      <dgm:t>
        <a:bodyPr/>
        <a:lstStyle/>
        <a:p>
          <a:endParaRPr lang="en-US"/>
        </a:p>
      </dgm:t>
    </dgm:pt>
    <dgm:pt modelId="{1C0E0690-0D28-498A-9713-AAA00D9F988C}">
      <dgm:prSet phldrT="[Text]"/>
      <dgm:spPr/>
      <dgm:t>
        <a:bodyPr/>
        <a:lstStyle/>
        <a:p>
          <a:r>
            <a:rPr lang="en-US" dirty="0"/>
            <a:t>January 8</a:t>
          </a:r>
        </a:p>
      </dgm:t>
    </dgm:pt>
    <dgm:pt modelId="{20FDDFC3-5A94-4CF6-810E-1E90F9A3B358}" type="parTrans" cxnId="{EDB18B3F-E7D9-4B83-B7F5-951359A51026}">
      <dgm:prSet/>
      <dgm:spPr/>
      <dgm:t>
        <a:bodyPr/>
        <a:lstStyle/>
        <a:p>
          <a:endParaRPr lang="en-US"/>
        </a:p>
      </dgm:t>
    </dgm:pt>
    <dgm:pt modelId="{15990F3A-020E-4F6E-8FAA-5A892B027742}" type="sibTrans" cxnId="{EDB18B3F-E7D9-4B83-B7F5-951359A51026}">
      <dgm:prSet/>
      <dgm:spPr/>
      <dgm:t>
        <a:bodyPr/>
        <a:lstStyle/>
        <a:p>
          <a:endParaRPr lang="en-US"/>
        </a:p>
      </dgm:t>
    </dgm:pt>
    <dgm:pt modelId="{30E7E69C-CFDD-4141-8033-E02187194337}">
      <dgm:prSet phldrT="[Text]"/>
      <dgm:spPr/>
      <dgm:t>
        <a:bodyPr/>
        <a:lstStyle/>
        <a:p>
          <a:r>
            <a:rPr lang="en-US" dirty="0"/>
            <a:t>January 15 </a:t>
          </a:r>
        </a:p>
      </dgm:t>
    </dgm:pt>
    <dgm:pt modelId="{497FA2C5-344C-4358-A83D-19A6BA41A8C9}" type="parTrans" cxnId="{4961989C-B8C3-45EF-93AF-E20A5C24D9C1}">
      <dgm:prSet/>
      <dgm:spPr/>
      <dgm:t>
        <a:bodyPr/>
        <a:lstStyle/>
        <a:p>
          <a:endParaRPr lang="en-US"/>
        </a:p>
      </dgm:t>
    </dgm:pt>
    <dgm:pt modelId="{0B3221A2-15F9-4128-8E4D-76E36777D374}" type="sibTrans" cxnId="{4961989C-B8C3-45EF-93AF-E20A5C24D9C1}">
      <dgm:prSet/>
      <dgm:spPr/>
      <dgm:t>
        <a:bodyPr/>
        <a:lstStyle/>
        <a:p>
          <a:endParaRPr lang="en-US"/>
        </a:p>
      </dgm:t>
    </dgm:pt>
    <dgm:pt modelId="{58E0917B-7C9B-4987-80F4-1B70ACE949A4}">
      <dgm:prSet phldrT="[Text]"/>
      <dgm:spPr/>
      <dgm:t>
        <a:bodyPr/>
        <a:lstStyle/>
        <a:p>
          <a:r>
            <a:rPr lang="en-US" dirty="0"/>
            <a:t>Review initial  project list for feedback</a:t>
          </a:r>
        </a:p>
      </dgm:t>
    </dgm:pt>
    <dgm:pt modelId="{D07A6525-9DFD-4263-8BA1-23A50BDAA9FD}" type="parTrans" cxnId="{BA6C4EDD-F687-41F1-8035-65E00B847C4A}">
      <dgm:prSet/>
      <dgm:spPr/>
      <dgm:t>
        <a:bodyPr/>
        <a:lstStyle/>
        <a:p>
          <a:endParaRPr lang="en-US"/>
        </a:p>
      </dgm:t>
    </dgm:pt>
    <dgm:pt modelId="{8020FF4A-7A02-4CDA-A7F2-7BB6B31E335B}" type="sibTrans" cxnId="{BA6C4EDD-F687-41F1-8035-65E00B847C4A}">
      <dgm:prSet/>
      <dgm:spPr/>
      <dgm:t>
        <a:bodyPr/>
        <a:lstStyle/>
        <a:p>
          <a:endParaRPr lang="en-US"/>
        </a:p>
      </dgm:t>
    </dgm:pt>
    <dgm:pt modelId="{0A5B6C51-D9EE-4E10-8666-D2A1A5D83D07}">
      <dgm:prSet phldrT="[Text]"/>
      <dgm:spPr/>
      <dgm:t>
        <a:bodyPr/>
        <a:lstStyle/>
        <a:p>
          <a:r>
            <a:rPr lang="en-US" dirty="0"/>
            <a:t>Operational budget review and alignment</a:t>
          </a:r>
        </a:p>
      </dgm:t>
    </dgm:pt>
    <dgm:pt modelId="{953E341F-793D-4379-8A42-4CCA7905F8ED}" type="parTrans" cxnId="{6149FE97-549A-46BB-88F9-6B8128A05CED}">
      <dgm:prSet/>
      <dgm:spPr/>
      <dgm:t>
        <a:bodyPr/>
        <a:lstStyle/>
        <a:p>
          <a:endParaRPr lang="en-US"/>
        </a:p>
      </dgm:t>
    </dgm:pt>
    <dgm:pt modelId="{D38502BB-5FA8-41B1-BB3F-474EBEBC00D8}" type="sibTrans" cxnId="{6149FE97-549A-46BB-88F9-6B8128A05CED}">
      <dgm:prSet/>
      <dgm:spPr/>
      <dgm:t>
        <a:bodyPr/>
        <a:lstStyle/>
        <a:p>
          <a:endParaRPr lang="en-US"/>
        </a:p>
      </dgm:t>
    </dgm:pt>
    <dgm:pt modelId="{15D23CF7-7269-4529-97AF-C8B8711EB6B6}">
      <dgm:prSet phldrT="[Text]"/>
      <dgm:spPr/>
      <dgm:t>
        <a:bodyPr/>
        <a:lstStyle/>
        <a:p>
          <a:r>
            <a:rPr lang="en-US" dirty="0"/>
            <a:t>Administration</a:t>
          </a:r>
        </a:p>
      </dgm:t>
    </dgm:pt>
    <dgm:pt modelId="{2BE11613-40BA-4E53-9913-4E1B8EC356B3}" type="parTrans" cxnId="{146042BE-4AAA-41FB-88C9-0DBB1912F508}">
      <dgm:prSet/>
      <dgm:spPr/>
      <dgm:t>
        <a:bodyPr/>
        <a:lstStyle/>
        <a:p>
          <a:endParaRPr lang="en-US"/>
        </a:p>
      </dgm:t>
    </dgm:pt>
    <dgm:pt modelId="{892EE48B-2729-4382-B7B2-D7067BD156C3}" type="sibTrans" cxnId="{146042BE-4AAA-41FB-88C9-0DBB1912F508}">
      <dgm:prSet/>
      <dgm:spPr/>
      <dgm:t>
        <a:bodyPr/>
        <a:lstStyle/>
        <a:p>
          <a:endParaRPr lang="en-US"/>
        </a:p>
      </dgm:t>
    </dgm:pt>
    <dgm:pt modelId="{601867CF-2830-4C67-A1DE-61CACF0A1DFF}">
      <dgm:prSet phldrT="[Text]"/>
      <dgm:spPr/>
      <dgm:t>
        <a:bodyPr/>
        <a:lstStyle/>
        <a:p>
          <a:r>
            <a:rPr lang="en-US" dirty="0"/>
            <a:t>February 20</a:t>
          </a:r>
        </a:p>
      </dgm:t>
    </dgm:pt>
    <dgm:pt modelId="{ABA6F7FF-B325-4F9F-883A-8B7E05C5800E}" type="parTrans" cxnId="{4022AB41-9F79-49C2-8AB4-B0F7FF0D5BC2}">
      <dgm:prSet/>
      <dgm:spPr/>
      <dgm:t>
        <a:bodyPr/>
        <a:lstStyle/>
        <a:p>
          <a:endParaRPr lang="en-US"/>
        </a:p>
      </dgm:t>
    </dgm:pt>
    <dgm:pt modelId="{9AA587DE-86E7-4469-933D-96D305880F5F}" type="sibTrans" cxnId="{4022AB41-9F79-49C2-8AB4-B0F7FF0D5BC2}">
      <dgm:prSet/>
      <dgm:spPr/>
      <dgm:t>
        <a:bodyPr/>
        <a:lstStyle/>
        <a:p>
          <a:endParaRPr lang="en-US"/>
        </a:p>
      </dgm:t>
    </dgm:pt>
    <dgm:pt modelId="{BF329241-F447-4A06-9BA6-30AFDA1B31A8}">
      <dgm:prSet phldrT="[Text]"/>
      <dgm:spPr/>
      <dgm:t>
        <a:bodyPr/>
        <a:lstStyle/>
        <a:p>
          <a:r>
            <a:rPr lang="en-US" dirty="0"/>
            <a:t>Environmental</a:t>
          </a:r>
        </a:p>
      </dgm:t>
    </dgm:pt>
    <dgm:pt modelId="{1AD841D9-4C95-4950-8A98-CD9C17556AB0}" type="parTrans" cxnId="{23FE4D07-74F2-4E66-A0D5-B63AFE72DFE1}">
      <dgm:prSet/>
      <dgm:spPr/>
      <dgm:t>
        <a:bodyPr/>
        <a:lstStyle/>
        <a:p>
          <a:endParaRPr lang="en-US"/>
        </a:p>
      </dgm:t>
    </dgm:pt>
    <dgm:pt modelId="{5648641B-046F-4C8F-9AFC-5F654BE52469}" type="sibTrans" cxnId="{23FE4D07-74F2-4E66-A0D5-B63AFE72DFE1}">
      <dgm:prSet/>
      <dgm:spPr/>
      <dgm:t>
        <a:bodyPr/>
        <a:lstStyle/>
        <a:p>
          <a:endParaRPr lang="en-US"/>
        </a:p>
      </dgm:t>
    </dgm:pt>
    <dgm:pt modelId="{7E0717BD-6233-42EC-81F3-920DE387A01E}">
      <dgm:prSet phldrT="[Text]"/>
      <dgm:spPr/>
      <dgm:t>
        <a:bodyPr/>
        <a:lstStyle/>
        <a:p>
          <a:r>
            <a:rPr lang="en-US" dirty="0"/>
            <a:t>Social Services</a:t>
          </a:r>
        </a:p>
      </dgm:t>
    </dgm:pt>
    <dgm:pt modelId="{A8767EDD-4C23-41A9-818F-02F78B1D8D1E}" type="parTrans" cxnId="{A4AEDEFF-25B5-41AC-B513-8E1CB1585F8A}">
      <dgm:prSet/>
      <dgm:spPr/>
      <dgm:t>
        <a:bodyPr/>
        <a:lstStyle/>
        <a:p>
          <a:endParaRPr lang="en-US"/>
        </a:p>
      </dgm:t>
    </dgm:pt>
    <dgm:pt modelId="{4B90FD8A-D73D-4904-AB1B-C6AC2D12C464}" type="sibTrans" cxnId="{A4AEDEFF-25B5-41AC-B513-8E1CB1585F8A}">
      <dgm:prSet/>
      <dgm:spPr/>
      <dgm:t>
        <a:bodyPr/>
        <a:lstStyle/>
        <a:p>
          <a:endParaRPr lang="en-US"/>
        </a:p>
      </dgm:t>
    </dgm:pt>
    <dgm:pt modelId="{A84F7826-8652-4920-80B2-78A37934FA18}">
      <dgm:prSet phldrT="[Text]"/>
      <dgm:spPr/>
      <dgm:t>
        <a:bodyPr/>
        <a:lstStyle/>
        <a:p>
          <a:r>
            <a:rPr lang="en-US" dirty="0"/>
            <a:t>Protective Services</a:t>
          </a:r>
        </a:p>
      </dgm:t>
    </dgm:pt>
    <dgm:pt modelId="{A05A424F-22AC-4927-A970-542EAAF7D01D}" type="parTrans" cxnId="{E94E9436-318B-4A3A-8FEC-B015DEFFA7BE}">
      <dgm:prSet/>
      <dgm:spPr/>
      <dgm:t>
        <a:bodyPr/>
        <a:lstStyle/>
        <a:p>
          <a:endParaRPr lang="en-US"/>
        </a:p>
      </dgm:t>
    </dgm:pt>
    <dgm:pt modelId="{8CEA26E7-F6BC-4DEA-A635-54C11935F9F8}" type="sibTrans" cxnId="{E94E9436-318B-4A3A-8FEC-B015DEFFA7BE}">
      <dgm:prSet/>
      <dgm:spPr/>
      <dgm:t>
        <a:bodyPr/>
        <a:lstStyle/>
        <a:p>
          <a:endParaRPr lang="en-US"/>
        </a:p>
      </dgm:t>
    </dgm:pt>
    <dgm:pt modelId="{BAEDB256-7DC3-49E4-A60C-F78334AE93F5}">
      <dgm:prSet phldrT="[Text]"/>
      <dgm:spPr/>
      <dgm:t>
        <a:bodyPr/>
        <a:lstStyle/>
        <a:p>
          <a:r>
            <a:rPr lang="en-US" dirty="0"/>
            <a:t>Project budget review and alignment</a:t>
          </a:r>
        </a:p>
      </dgm:t>
    </dgm:pt>
    <dgm:pt modelId="{4C323893-111D-4A54-A265-9C4E1F4985F8}" type="parTrans" cxnId="{A34FFFF8-FE88-486E-9DED-C0DBCFDC94CA}">
      <dgm:prSet/>
      <dgm:spPr/>
      <dgm:t>
        <a:bodyPr/>
        <a:lstStyle/>
        <a:p>
          <a:endParaRPr lang="en-CA"/>
        </a:p>
      </dgm:t>
    </dgm:pt>
    <dgm:pt modelId="{DAF83A7B-556D-4713-9F0F-AD1B89A8A2DF}" type="sibTrans" cxnId="{A34FFFF8-FE88-486E-9DED-C0DBCFDC94CA}">
      <dgm:prSet/>
      <dgm:spPr/>
      <dgm:t>
        <a:bodyPr/>
        <a:lstStyle/>
        <a:p>
          <a:endParaRPr lang="en-CA"/>
        </a:p>
      </dgm:t>
    </dgm:pt>
    <dgm:pt modelId="{309755A1-CC05-44A2-9B1C-44B820106082}">
      <dgm:prSet phldrT="[Text]"/>
      <dgm:spPr/>
      <dgm:t>
        <a:bodyPr/>
        <a:lstStyle/>
        <a:p>
          <a:r>
            <a:rPr lang="en-US" dirty="0"/>
            <a:t>February 5</a:t>
          </a:r>
        </a:p>
      </dgm:t>
    </dgm:pt>
    <dgm:pt modelId="{DB71068F-7E6C-4275-A6F7-FE84703920EE}" type="sibTrans" cxnId="{D8D41491-C1F7-4853-9F40-3B11412BFE85}">
      <dgm:prSet/>
      <dgm:spPr/>
      <dgm:t>
        <a:bodyPr/>
        <a:lstStyle/>
        <a:p>
          <a:endParaRPr lang="en-US"/>
        </a:p>
      </dgm:t>
    </dgm:pt>
    <dgm:pt modelId="{0FD7F4A2-DE24-4EDE-BFEE-8D94B9D79D1D}" type="parTrans" cxnId="{D8D41491-C1F7-4853-9F40-3B11412BFE85}">
      <dgm:prSet/>
      <dgm:spPr/>
      <dgm:t>
        <a:bodyPr/>
        <a:lstStyle/>
        <a:p>
          <a:endParaRPr lang="en-US"/>
        </a:p>
      </dgm:t>
    </dgm:pt>
    <dgm:pt modelId="{11AE9903-8A7D-40BB-AF2D-0827DA2C4880}">
      <dgm:prSet phldrT="[Text]"/>
      <dgm:spPr/>
      <dgm:t>
        <a:bodyPr/>
        <a:lstStyle/>
        <a:p>
          <a:r>
            <a:rPr lang="en-US" dirty="0"/>
            <a:t>December 11</a:t>
          </a:r>
        </a:p>
      </dgm:t>
    </dgm:pt>
    <dgm:pt modelId="{D399CA55-417C-43BC-A648-1F4C0D1A7548}" type="sibTrans" cxnId="{040B7B91-68A6-40D3-BEEC-086C3609372F}">
      <dgm:prSet/>
      <dgm:spPr/>
      <dgm:t>
        <a:bodyPr/>
        <a:lstStyle/>
        <a:p>
          <a:endParaRPr lang="en-US"/>
        </a:p>
      </dgm:t>
    </dgm:pt>
    <dgm:pt modelId="{92C6F6EE-E440-4C94-A517-2DE87BF86B82}" type="parTrans" cxnId="{040B7B91-68A6-40D3-BEEC-086C3609372F}">
      <dgm:prSet/>
      <dgm:spPr/>
      <dgm:t>
        <a:bodyPr/>
        <a:lstStyle/>
        <a:p>
          <a:endParaRPr lang="en-US"/>
        </a:p>
      </dgm:t>
    </dgm:pt>
    <dgm:pt modelId="{34532CED-3752-41A2-A94B-C72BC1E8BFA4}">
      <dgm:prSet phldrT="[Text]"/>
      <dgm:spPr/>
      <dgm:t>
        <a:bodyPr/>
        <a:lstStyle/>
        <a:p>
          <a:r>
            <a:rPr lang="en-US" dirty="0"/>
            <a:t>Revenue</a:t>
          </a:r>
        </a:p>
      </dgm:t>
    </dgm:pt>
    <dgm:pt modelId="{17A28796-4C21-4FCB-BF43-D62EC28B829D}" type="parTrans" cxnId="{E0249C5C-3908-4BF7-962F-AD4B7E61CB84}">
      <dgm:prSet/>
      <dgm:spPr/>
      <dgm:t>
        <a:bodyPr/>
        <a:lstStyle/>
        <a:p>
          <a:endParaRPr lang="en-US"/>
        </a:p>
      </dgm:t>
    </dgm:pt>
    <dgm:pt modelId="{F58AA7FB-A8FE-438A-A871-3F80A9C41135}" type="sibTrans" cxnId="{E0249C5C-3908-4BF7-962F-AD4B7E61CB84}">
      <dgm:prSet/>
      <dgm:spPr/>
      <dgm:t>
        <a:bodyPr/>
        <a:lstStyle/>
        <a:p>
          <a:endParaRPr lang="en-US"/>
        </a:p>
      </dgm:t>
    </dgm:pt>
    <dgm:pt modelId="{1CDA1FF8-AEF4-4679-85D2-830C6536B820}">
      <dgm:prSet phldrT="[Text]"/>
      <dgm:spPr/>
      <dgm:t>
        <a:bodyPr/>
        <a:lstStyle/>
        <a:p>
          <a:endParaRPr lang="en-US" dirty="0"/>
        </a:p>
      </dgm:t>
    </dgm:pt>
    <dgm:pt modelId="{CE43E963-CD18-44E9-AC73-E50AE20FF15F}" type="parTrans" cxnId="{BBFBE972-1A54-4DA0-8AA1-5C46BB9F3B60}">
      <dgm:prSet/>
      <dgm:spPr/>
      <dgm:t>
        <a:bodyPr/>
        <a:lstStyle/>
        <a:p>
          <a:endParaRPr lang="en-US"/>
        </a:p>
      </dgm:t>
    </dgm:pt>
    <dgm:pt modelId="{DF2D4C12-4E87-461D-B7F8-84728DEC89DB}" type="sibTrans" cxnId="{BBFBE972-1A54-4DA0-8AA1-5C46BB9F3B60}">
      <dgm:prSet/>
      <dgm:spPr/>
      <dgm:t>
        <a:bodyPr/>
        <a:lstStyle/>
        <a:p>
          <a:endParaRPr lang="en-US"/>
        </a:p>
      </dgm:t>
    </dgm:pt>
    <dgm:pt modelId="{B57312C6-5FB9-4145-AE7E-F6AB193340AA}">
      <dgm:prSet phldrT="[Text]"/>
      <dgm:spPr/>
      <dgm:t>
        <a:bodyPr/>
        <a:lstStyle/>
        <a:p>
          <a:r>
            <a:rPr lang="en-US" dirty="0"/>
            <a:t>Taxation</a:t>
          </a:r>
        </a:p>
      </dgm:t>
    </dgm:pt>
    <dgm:pt modelId="{87E51DD5-7FCF-4C31-B458-5152189A8432}" type="parTrans" cxnId="{61DF7CAB-24FD-436E-824C-7E212D293FC8}">
      <dgm:prSet/>
      <dgm:spPr/>
      <dgm:t>
        <a:bodyPr/>
        <a:lstStyle/>
        <a:p>
          <a:endParaRPr lang="en-US"/>
        </a:p>
      </dgm:t>
    </dgm:pt>
    <dgm:pt modelId="{1C67692A-9F00-4B0A-BDAB-B4A03C195E8D}" type="sibTrans" cxnId="{61DF7CAB-24FD-436E-824C-7E212D293FC8}">
      <dgm:prSet/>
      <dgm:spPr/>
      <dgm:t>
        <a:bodyPr/>
        <a:lstStyle/>
        <a:p>
          <a:endParaRPr lang="en-US"/>
        </a:p>
      </dgm:t>
    </dgm:pt>
    <dgm:pt modelId="{995A1454-1744-47A0-9EA0-ADD8F0B949A8}">
      <dgm:prSet phldrT="[Text]"/>
      <dgm:spPr/>
      <dgm:t>
        <a:bodyPr/>
        <a:lstStyle/>
        <a:p>
          <a:r>
            <a:rPr lang="en-US" dirty="0"/>
            <a:t>March 4</a:t>
          </a:r>
        </a:p>
      </dgm:t>
    </dgm:pt>
    <dgm:pt modelId="{545273A2-D1D0-4ADE-B97D-384AD2E19D22}" type="sibTrans" cxnId="{ACBD6BCB-C5A9-43C2-976D-956B0E2958CF}">
      <dgm:prSet/>
      <dgm:spPr/>
      <dgm:t>
        <a:bodyPr/>
        <a:lstStyle/>
        <a:p>
          <a:endParaRPr lang="en-US"/>
        </a:p>
      </dgm:t>
    </dgm:pt>
    <dgm:pt modelId="{05E5A0CC-2942-4506-B841-382089CE30C4}" type="parTrans" cxnId="{ACBD6BCB-C5A9-43C2-976D-956B0E2958CF}">
      <dgm:prSet/>
      <dgm:spPr/>
      <dgm:t>
        <a:bodyPr/>
        <a:lstStyle/>
        <a:p>
          <a:endParaRPr lang="en-US"/>
        </a:p>
      </dgm:t>
    </dgm:pt>
    <dgm:pt modelId="{28B48EE7-0D2D-4C89-881B-65871D422CB0}">
      <dgm:prSet phldrT="[Text]"/>
      <dgm:spPr/>
      <dgm:t>
        <a:bodyPr/>
        <a:lstStyle/>
        <a:p>
          <a:r>
            <a:rPr lang="en-US" dirty="0"/>
            <a:t>Transportation</a:t>
          </a:r>
        </a:p>
      </dgm:t>
    </dgm:pt>
    <dgm:pt modelId="{01E794B6-D26D-48B7-8D02-C680B4B88682}" type="parTrans" cxnId="{B743CBBB-CE26-439C-8FE7-CC6ECC12DE2D}">
      <dgm:prSet/>
      <dgm:spPr/>
      <dgm:t>
        <a:bodyPr/>
        <a:lstStyle/>
        <a:p>
          <a:endParaRPr lang="en-US"/>
        </a:p>
      </dgm:t>
    </dgm:pt>
    <dgm:pt modelId="{B1660442-682E-490E-9C31-D7E880A48C68}" type="sibTrans" cxnId="{B743CBBB-CE26-439C-8FE7-CC6ECC12DE2D}">
      <dgm:prSet/>
      <dgm:spPr/>
      <dgm:t>
        <a:bodyPr/>
        <a:lstStyle/>
        <a:p>
          <a:endParaRPr lang="en-US"/>
        </a:p>
      </dgm:t>
    </dgm:pt>
    <dgm:pt modelId="{AD9A20EE-31EF-4B2F-92F6-3E9396D5EBAB}">
      <dgm:prSet phldrT="[Text]"/>
      <dgm:spPr/>
      <dgm:t>
        <a:bodyPr/>
        <a:lstStyle/>
        <a:p>
          <a:endParaRPr lang="en-US" dirty="0"/>
        </a:p>
      </dgm:t>
    </dgm:pt>
    <dgm:pt modelId="{617BCBEC-132A-43D8-B51A-37CE1C868650}" type="parTrans" cxnId="{100B6A6B-0B5E-49CB-9AB6-DEDDD0D42660}">
      <dgm:prSet/>
      <dgm:spPr/>
      <dgm:t>
        <a:bodyPr/>
        <a:lstStyle/>
        <a:p>
          <a:endParaRPr lang="en-US"/>
        </a:p>
      </dgm:t>
    </dgm:pt>
    <dgm:pt modelId="{F10954B2-EEF3-403F-AC02-4E8EEC99393E}" type="sibTrans" cxnId="{100B6A6B-0B5E-49CB-9AB6-DEDDD0D42660}">
      <dgm:prSet/>
      <dgm:spPr/>
      <dgm:t>
        <a:bodyPr/>
        <a:lstStyle/>
        <a:p>
          <a:endParaRPr lang="en-US"/>
        </a:p>
      </dgm:t>
    </dgm:pt>
    <dgm:pt modelId="{03A0EA4C-C1E4-49E1-B66A-7537A58425BF}">
      <dgm:prSet phldrT="[Text]"/>
      <dgm:spPr/>
      <dgm:t>
        <a:bodyPr/>
        <a:lstStyle/>
        <a:p>
          <a:r>
            <a:rPr lang="en-US" dirty="0"/>
            <a:t>Park &amp; Recreation</a:t>
          </a:r>
        </a:p>
      </dgm:t>
    </dgm:pt>
    <dgm:pt modelId="{8E04390E-AEC1-4FCE-8B2F-9C3AC66CB0E4}" type="parTrans" cxnId="{365B334C-974A-43FC-B2E7-178B9D49D260}">
      <dgm:prSet/>
      <dgm:spPr/>
      <dgm:t>
        <a:bodyPr/>
        <a:lstStyle/>
        <a:p>
          <a:endParaRPr lang="en-US"/>
        </a:p>
      </dgm:t>
    </dgm:pt>
    <dgm:pt modelId="{7F05F4AB-248E-4D22-83C7-FCB9210DE958}" type="sibTrans" cxnId="{365B334C-974A-43FC-B2E7-178B9D49D260}">
      <dgm:prSet/>
      <dgm:spPr/>
      <dgm:t>
        <a:bodyPr/>
        <a:lstStyle/>
        <a:p>
          <a:endParaRPr lang="en-US"/>
        </a:p>
      </dgm:t>
    </dgm:pt>
    <dgm:pt modelId="{3A669C2D-4AEC-4456-BEEB-1A9C95631A2D}">
      <dgm:prSet phldrT="[Text]"/>
      <dgm:spPr/>
      <dgm:t>
        <a:bodyPr/>
        <a:lstStyle/>
        <a:p>
          <a:r>
            <a:rPr lang="en-US" dirty="0"/>
            <a:t>Water and Wastewater</a:t>
          </a:r>
        </a:p>
      </dgm:t>
    </dgm:pt>
    <dgm:pt modelId="{B19E0F96-3383-45C9-BFB5-C7FCF74F8592}" type="parTrans" cxnId="{666CA98F-6B18-454A-B203-274D14AF2E31}">
      <dgm:prSet/>
      <dgm:spPr/>
      <dgm:t>
        <a:bodyPr/>
        <a:lstStyle/>
        <a:p>
          <a:endParaRPr lang="en-US"/>
        </a:p>
      </dgm:t>
    </dgm:pt>
    <dgm:pt modelId="{1C2001D3-8775-4EAF-9A1F-3CFB5002DB12}" type="sibTrans" cxnId="{666CA98F-6B18-454A-B203-274D14AF2E31}">
      <dgm:prSet/>
      <dgm:spPr/>
      <dgm:t>
        <a:bodyPr/>
        <a:lstStyle/>
        <a:p>
          <a:endParaRPr lang="en-US"/>
        </a:p>
      </dgm:t>
    </dgm:pt>
    <dgm:pt modelId="{30868B08-DB44-433D-B8C9-7820D65C0E29}">
      <dgm:prSet phldrT="[Text]"/>
      <dgm:spPr/>
      <dgm:t>
        <a:bodyPr/>
        <a:lstStyle/>
        <a:p>
          <a:endParaRPr lang="en-US" dirty="0"/>
        </a:p>
      </dgm:t>
    </dgm:pt>
    <dgm:pt modelId="{0B9CA838-6701-4D39-8B61-D60D3F124E21}" type="parTrans" cxnId="{58BAD28B-D4E0-4C31-B96E-BFFD1AF50F86}">
      <dgm:prSet/>
      <dgm:spPr/>
      <dgm:t>
        <a:bodyPr/>
        <a:lstStyle/>
        <a:p>
          <a:endParaRPr lang="en-US"/>
        </a:p>
      </dgm:t>
    </dgm:pt>
    <dgm:pt modelId="{09074DA8-7F88-43DF-BD59-6B401EF20C6C}" type="sibTrans" cxnId="{58BAD28B-D4E0-4C31-B96E-BFFD1AF50F86}">
      <dgm:prSet/>
      <dgm:spPr/>
      <dgm:t>
        <a:bodyPr/>
        <a:lstStyle/>
        <a:p>
          <a:endParaRPr lang="en-US"/>
        </a:p>
      </dgm:t>
    </dgm:pt>
    <dgm:pt modelId="{AF540319-59A8-470E-8AD7-A9CBE35AC055}">
      <dgm:prSet phldrT="[Text]"/>
      <dgm:spPr/>
      <dgm:t>
        <a:bodyPr/>
        <a:lstStyle/>
        <a:p>
          <a:endParaRPr lang="en-US" dirty="0"/>
        </a:p>
      </dgm:t>
    </dgm:pt>
    <dgm:pt modelId="{D131D839-4720-4B0A-BA5C-B9FDA870C2F0}" type="parTrans" cxnId="{D9232412-0369-424D-82BC-E2DD19809039}">
      <dgm:prSet/>
      <dgm:spPr/>
      <dgm:t>
        <a:bodyPr/>
        <a:lstStyle/>
        <a:p>
          <a:endParaRPr lang="en-US"/>
        </a:p>
      </dgm:t>
    </dgm:pt>
    <dgm:pt modelId="{3E7DC088-B07F-441B-A56D-C8FE2B129089}" type="sibTrans" cxnId="{D9232412-0369-424D-82BC-E2DD19809039}">
      <dgm:prSet/>
      <dgm:spPr/>
      <dgm:t>
        <a:bodyPr/>
        <a:lstStyle/>
        <a:p>
          <a:endParaRPr lang="en-US"/>
        </a:p>
      </dgm:t>
    </dgm:pt>
    <dgm:pt modelId="{87E4D153-1B11-4295-B424-10E6F608A56D}">
      <dgm:prSet phldrT="[Text]"/>
      <dgm:spPr/>
      <dgm:t>
        <a:bodyPr/>
        <a:lstStyle/>
        <a:p>
          <a:endParaRPr lang="en-US" dirty="0"/>
        </a:p>
      </dgm:t>
    </dgm:pt>
    <dgm:pt modelId="{94269AA3-31E4-4F7D-A95A-D6CF523455BD}" type="parTrans" cxnId="{6F82DBBE-4608-478D-A0CC-E961F4DFB117}">
      <dgm:prSet/>
      <dgm:spPr/>
      <dgm:t>
        <a:bodyPr/>
        <a:lstStyle/>
        <a:p>
          <a:endParaRPr lang="en-US"/>
        </a:p>
      </dgm:t>
    </dgm:pt>
    <dgm:pt modelId="{799026F7-D8C5-4674-BE92-E4D822ACB44A}" type="sibTrans" cxnId="{6F82DBBE-4608-478D-A0CC-E961F4DFB117}">
      <dgm:prSet/>
      <dgm:spPr/>
      <dgm:t>
        <a:bodyPr/>
        <a:lstStyle/>
        <a:p>
          <a:endParaRPr lang="en-US"/>
        </a:p>
      </dgm:t>
    </dgm:pt>
    <dgm:pt modelId="{CE6E8F79-34CD-48C4-8010-764F9250804E}">
      <dgm:prSet phldrT="[Text]"/>
      <dgm:spPr/>
      <dgm:t>
        <a:bodyPr/>
        <a:lstStyle/>
        <a:p>
          <a:endParaRPr lang="en-US" dirty="0"/>
        </a:p>
      </dgm:t>
    </dgm:pt>
    <dgm:pt modelId="{19D27BB8-B1DF-4A6E-A0D6-51E1EB8466EC}" type="parTrans" cxnId="{2FF6E9EB-BE57-43FF-885A-C129D7625520}">
      <dgm:prSet/>
      <dgm:spPr/>
      <dgm:t>
        <a:bodyPr/>
        <a:lstStyle/>
        <a:p>
          <a:endParaRPr lang="en-US"/>
        </a:p>
      </dgm:t>
    </dgm:pt>
    <dgm:pt modelId="{15048D32-DC6E-4E3F-9AF9-78B8186C635D}" type="sibTrans" cxnId="{2FF6E9EB-BE57-43FF-885A-C129D7625520}">
      <dgm:prSet/>
      <dgm:spPr/>
      <dgm:t>
        <a:bodyPr/>
        <a:lstStyle/>
        <a:p>
          <a:endParaRPr lang="en-US"/>
        </a:p>
      </dgm:t>
    </dgm:pt>
    <dgm:pt modelId="{D5581F8B-DBBE-40BE-A88B-B1CC1CD494AA}">
      <dgm:prSet phldrT="[Text]"/>
      <dgm:spPr/>
      <dgm:t>
        <a:bodyPr/>
        <a:lstStyle/>
        <a:p>
          <a:endParaRPr lang="en-US" dirty="0"/>
        </a:p>
      </dgm:t>
    </dgm:pt>
    <dgm:pt modelId="{A2900832-9C93-445C-BEDF-2A90E9F5E304}" type="parTrans" cxnId="{AEF0D989-66ED-451D-A3CB-CE55DF11DF76}">
      <dgm:prSet/>
      <dgm:spPr/>
      <dgm:t>
        <a:bodyPr/>
        <a:lstStyle/>
        <a:p>
          <a:endParaRPr lang="en-US"/>
        </a:p>
      </dgm:t>
    </dgm:pt>
    <dgm:pt modelId="{BAA6FB17-A3D6-4883-A365-AB3D5CF18291}" type="sibTrans" cxnId="{AEF0D989-66ED-451D-A3CB-CE55DF11DF76}">
      <dgm:prSet/>
      <dgm:spPr/>
      <dgm:t>
        <a:bodyPr/>
        <a:lstStyle/>
        <a:p>
          <a:endParaRPr lang="en-US"/>
        </a:p>
      </dgm:t>
    </dgm:pt>
    <dgm:pt modelId="{A440A13B-875F-4CC1-A4A7-DC4C09D66BE0}">
      <dgm:prSet phldrT="[Text]"/>
      <dgm:spPr/>
      <dgm:t>
        <a:bodyPr/>
        <a:lstStyle/>
        <a:p>
          <a:endParaRPr lang="en-US" dirty="0"/>
        </a:p>
      </dgm:t>
    </dgm:pt>
    <dgm:pt modelId="{38C279F0-13DF-42C1-A211-C13D48C2346C}" type="parTrans" cxnId="{2B6EEB60-EE0B-412A-AC8C-8F317318F8D6}">
      <dgm:prSet/>
      <dgm:spPr/>
      <dgm:t>
        <a:bodyPr/>
        <a:lstStyle/>
        <a:p>
          <a:endParaRPr lang="en-US"/>
        </a:p>
      </dgm:t>
    </dgm:pt>
    <dgm:pt modelId="{A8C04B63-7793-448A-B0E5-EB830AC8AF12}" type="sibTrans" cxnId="{2B6EEB60-EE0B-412A-AC8C-8F317318F8D6}">
      <dgm:prSet/>
      <dgm:spPr/>
      <dgm:t>
        <a:bodyPr/>
        <a:lstStyle/>
        <a:p>
          <a:endParaRPr lang="en-US"/>
        </a:p>
      </dgm:t>
    </dgm:pt>
    <dgm:pt modelId="{CC4C5EE9-6737-421F-82D5-18A348A96369}">
      <dgm:prSet phldrT="[Text]"/>
      <dgm:spPr/>
      <dgm:t>
        <a:bodyPr/>
        <a:lstStyle/>
        <a:p>
          <a:endParaRPr lang="en-US" dirty="0"/>
        </a:p>
      </dgm:t>
    </dgm:pt>
    <dgm:pt modelId="{6EECED7C-4CC5-4CFB-AD0C-CB8AF017A74F}" type="parTrans" cxnId="{4ECEFAD8-1836-4302-8E9A-9526CD294702}">
      <dgm:prSet/>
      <dgm:spPr/>
      <dgm:t>
        <a:bodyPr/>
        <a:lstStyle/>
        <a:p>
          <a:endParaRPr lang="en-US"/>
        </a:p>
      </dgm:t>
    </dgm:pt>
    <dgm:pt modelId="{0D981E78-5853-4489-A7B7-B32D61ADD257}" type="sibTrans" cxnId="{4ECEFAD8-1836-4302-8E9A-9526CD294702}">
      <dgm:prSet/>
      <dgm:spPr/>
      <dgm:t>
        <a:bodyPr/>
        <a:lstStyle/>
        <a:p>
          <a:endParaRPr lang="en-US"/>
        </a:p>
      </dgm:t>
    </dgm:pt>
    <dgm:pt modelId="{52F72F92-3DDA-4C9B-A271-5B39E0170481}">
      <dgm:prSet phldrT="[Text]"/>
      <dgm:spPr/>
      <dgm:t>
        <a:bodyPr/>
        <a:lstStyle/>
        <a:p>
          <a:endParaRPr lang="en-US" dirty="0"/>
        </a:p>
      </dgm:t>
    </dgm:pt>
    <dgm:pt modelId="{E0FEA2EF-80BE-4B5F-B93B-F52629D52545}" type="parTrans" cxnId="{55692ADF-1978-436C-BFE7-A6955AD96029}">
      <dgm:prSet/>
      <dgm:spPr/>
      <dgm:t>
        <a:bodyPr/>
        <a:lstStyle/>
        <a:p>
          <a:endParaRPr lang="en-US"/>
        </a:p>
      </dgm:t>
    </dgm:pt>
    <dgm:pt modelId="{08D2273D-1534-4A92-BF7E-781C4CEA44E9}" type="sibTrans" cxnId="{55692ADF-1978-436C-BFE7-A6955AD96029}">
      <dgm:prSet/>
      <dgm:spPr/>
      <dgm:t>
        <a:bodyPr/>
        <a:lstStyle/>
        <a:p>
          <a:endParaRPr lang="en-US"/>
        </a:p>
      </dgm:t>
    </dgm:pt>
    <dgm:pt modelId="{B87BA077-7478-4F82-8EBA-1FBD4333DAFA}">
      <dgm:prSet phldrT="[Text]"/>
      <dgm:spPr/>
      <dgm:t>
        <a:bodyPr/>
        <a:lstStyle/>
        <a:p>
          <a:r>
            <a:rPr lang="en-US" dirty="0"/>
            <a:t>Prioritize project list</a:t>
          </a:r>
        </a:p>
      </dgm:t>
    </dgm:pt>
    <dgm:pt modelId="{0D5D9C72-8C74-4E56-A1D2-017B085AA64F}" type="parTrans" cxnId="{AD7BF79D-5468-4DFF-9E69-B37C533A9F5D}">
      <dgm:prSet/>
      <dgm:spPr/>
      <dgm:t>
        <a:bodyPr/>
        <a:lstStyle/>
        <a:p>
          <a:endParaRPr lang="en-US"/>
        </a:p>
      </dgm:t>
    </dgm:pt>
    <dgm:pt modelId="{47CFE16C-CFC8-49CB-BE6F-1F890F5455DB}" type="sibTrans" cxnId="{AD7BF79D-5468-4DFF-9E69-B37C533A9F5D}">
      <dgm:prSet/>
      <dgm:spPr/>
      <dgm:t>
        <a:bodyPr/>
        <a:lstStyle/>
        <a:p>
          <a:endParaRPr lang="en-US"/>
        </a:p>
      </dgm:t>
    </dgm:pt>
    <dgm:pt modelId="{AF119EF3-F031-4D0D-A4D7-A6D2BCE8A8EC}">
      <dgm:prSet phldrT="[Text]"/>
      <dgm:spPr/>
      <dgm:t>
        <a:bodyPr/>
        <a:lstStyle/>
        <a:p>
          <a:endParaRPr lang="en-US" dirty="0"/>
        </a:p>
      </dgm:t>
    </dgm:pt>
    <dgm:pt modelId="{5136FD8E-1239-4A7C-BEAF-BEF234DE4ACA}" type="parTrans" cxnId="{3842B8A6-5D05-4B74-9A4A-E88A7AA73FAA}">
      <dgm:prSet/>
      <dgm:spPr/>
      <dgm:t>
        <a:bodyPr/>
        <a:lstStyle/>
        <a:p>
          <a:endParaRPr lang="en-US"/>
        </a:p>
      </dgm:t>
    </dgm:pt>
    <dgm:pt modelId="{3E782684-D5BE-4930-9FD3-37152EEF710B}" type="sibTrans" cxnId="{3842B8A6-5D05-4B74-9A4A-E88A7AA73FAA}">
      <dgm:prSet/>
      <dgm:spPr/>
      <dgm:t>
        <a:bodyPr/>
        <a:lstStyle/>
        <a:p>
          <a:endParaRPr lang="en-US"/>
        </a:p>
      </dgm:t>
    </dgm:pt>
    <dgm:pt modelId="{701ED47C-B193-484F-8B71-FB78F2188F11}">
      <dgm:prSet phldrT="[Text]"/>
      <dgm:spPr/>
      <dgm:t>
        <a:bodyPr/>
        <a:lstStyle/>
        <a:p>
          <a:endParaRPr lang="en-US" dirty="0"/>
        </a:p>
      </dgm:t>
    </dgm:pt>
    <dgm:pt modelId="{411E6C0E-6445-4CF7-9053-E73D8D7CB283}" type="parTrans" cxnId="{C3D139FC-372D-45DB-AF04-31B3D5E2346C}">
      <dgm:prSet/>
      <dgm:spPr/>
      <dgm:t>
        <a:bodyPr/>
        <a:lstStyle/>
        <a:p>
          <a:endParaRPr lang="en-US"/>
        </a:p>
      </dgm:t>
    </dgm:pt>
    <dgm:pt modelId="{E35CCB45-9D45-494F-AF69-261B1CC1AFEA}" type="sibTrans" cxnId="{C3D139FC-372D-45DB-AF04-31B3D5E2346C}">
      <dgm:prSet/>
      <dgm:spPr/>
      <dgm:t>
        <a:bodyPr/>
        <a:lstStyle/>
        <a:p>
          <a:endParaRPr lang="en-US"/>
        </a:p>
      </dgm:t>
    </dgm:pt>
    <dgm:pt modelId="{B2F26DAB-EF9B-46F7-9C7F-AC9FE781EAF7}">
      <dgm:prSet phldrT="[Text]"/>
      <dgm:spPr/>
      <dgm:t>
        <a:bodyPr/>
        <a:lstStyle/>
        <a:p>
          <a:endParaRPr lang="en-US" dirty="0"/>
        </a:p>
      </dgm:t>
    </dgm:pt>
    <dgm:pt modelId="{0C966FBE-4482-4C15-B007-DC45FBF31EB6}" type="parTrans" cxnId="{FCBA444C-727C-4A30-B1BA-07133B198C0D}">
      <dgm:prSet/>
      <dgm:spPr/>
      <dgm:t>
        <a:bodyPr/>
        <a:lstStyle/>
        <a:p>
          <a:endParaRPr lang="en-US"/>
        </a:p>
      </dgm:t>
    </dgm:pt>
    <dgm:pt modelId="{4232FA93-8985-4F9F-8C3D-35E951617E3E}" type="sibTrans" cxnId="{FCBA444C-727C-4A30-B1BA-07133B198C0D}">
      <dgm:prSet/>
      <dgm:spPr/>
      <dgm:t>
        <a:bodyPr/>
        <a:lstStyle/>
        <a:p>
          <a:endParaRPr lang="en-US"/>
        </a:p>
      </dgm:t>
    </dgm:pt>
    <dgm:pt modelId="{9215ACA1-7812-4E38-B009-C244F4E7C5DC}">
      <dgm:prSet phldrT="[Text]"/>
      <dgm:spPr/>
      <dgm:t>
        <a:bodyPr/>
        <a:lstStyle/>
        <a:p>
          <a:endParaRPr lang="en-US" dirty="0"/>
        </a:p>
      </dgm:t>
    </dgm:pt>
    <dgm:pt modelId="{5DCC0517-13EB-4F46-9B71-657CBCBBA2A1}" type="parTrans" cxnId="{1CA5E8F1-3E18-4E61-B711-65EAFBA16F00}">
      <dgm:prSet/>
      <dgm:spPr/>
      <dgm:t>
        <a:bodyPr/>
        <a:lstStyle/>
        <a:p>
          <a:endParaRPr lang="en-US"/>
        </a:p>
      </dgm:t>
    </dgm:pt>
    <dgm:pt modelId="{DDF46FCA-00C4-4A1C-A2EA-25CEBB6F6F1E}" type="sibTrans" cxnId="{1CA5E8F1-3E18-4E61-B711-65EAFBA16F00}">
      <dgm:prSet/>
      <dgm:spPr/>
      <dgm:t>
        <a:bodyPr/>
        <a:lstStyle/>
        <a:p>
          <a:endParaRPr lang="en-US"/>
        </a:p>
      </dgm:t>
    </dgm:pt>
    <dgm:pt modelId="{544A4620-A74D-4488-BBC9-F4AA18811747}">
      <dgm:prSet phldrT="[Text]"/>
      <dgm:spPr/>
      <dgm:t>
        <a:bodyPr/>
        <a:lstStyle/>
        <a:p>
          <a:endParaRPr lang="en-US" dirty="0"/>
        </a:p>
      </dgm:t>
    </dgm:pt>
    <dgm:pt modelId="{DBA76CB1-1DC0-4B4D-8E15-5CD24C7685AF}" type="parTrans" cxnId="{42F7BCE2-B5F1-4099-B59E-815CDD45CC93}">
      <dgm:prSet/>
      <dgm:spPr/>
      <dgm:t>
        <a:bodyPr/>
        <a:lstStyle/>
        <a:p>
          <a:endParaRPr lang="en-US"/>
        </a:p>
      </dgm:t>
    </dgm:pt>
    <dgm:pt modelId="{E428024F-D28B-4E38-8621-38AFE1A1C681}" type="sibTrans" cxnId="{42F7BCE2-B5F1-4099-B59E-815CDD45CC93}">
      <dgm:prSet/>
      <dgm:spPr/>
      <dgm:t>
        <a:bodyPr/>
        <a:lstStyle/>
        <a:p>
          <a:endParaRPr lang="en-US"/>
        </a:p>
      </dgm:t>
    </dgm:pt>
    <dgm:pt modelId="{5B9CC38B-E6F0-4842-BF4A-4D7E0231B61F}">
      <dgm:prSet phldrT="[Text]"/>
      <dgm:spPr/>
      <dgm:t>
        <a:bodyPr/>
        <a:lstStyle/>
        <a:p>
          <a:endParaRPr lang="en-US" dirty="0"/>
        </a:p>
      </dgm:t>
    </dgm:pt>
    <dgm:pt modelId="{30EC0A0E-DE53-4250-8D78-F7B6A73DD45F}" type="parTrans" cxnId="{AC76F993-B284-4A4B-88D4-3A5D6CC5A88F}">
      <dgm:prSet/>
      <dgm:spPr/>
      <dgm:t>
        <a:bodyPr/>
        <a:lstStyle/>
        <a:p>
          <a:endParaRPr lang="en-US"/>
        </a:p>
      </dgm:t>
    </dgm:pt>
    <dgm:pt modelId="{07613993-8428-4938-9ADC-606B70BCDDEF}" type="sibTrans" cxnId="{AC76F993-B284-4A4B-88D4-3A5D6CC5A88F}">
      <dgm:prSet/>
      <dgm:spPr/>
      <dgm:t>
        <a:bodyPr/>
        <a:lstStyle/>
        <a:p>
          <a:endParaRPr lang="en-US"/>
        </a:p>
      </dgm:t>
    </dgm:pt>
    <dgm:pt modelId="{69772E26-8570-4302-916F-991147EE2469}">
      <dgm:prSet phldrT="[Text]"/>
      <dgm:spPr/>
      <dgm:t>
        <a:bodyPr/>
        <a:lstStyle/>
        <a:p>
          <a:endParaRPr lang="en-US" dirty="0"/>
        </a:p>
      </dgm:t>
    </dgm:pt>
    <dgm:pt modelId="{9BB560A1-A215-4861-800A-2D1FEFFF263D}" type="parTrans" cxnId="{EDA56572-E281-4F48-8DEB-ED2C84419D49}">
      <dgm:prSet/>
      <dgm:spPr/>
      <dgm:t>
        <a:bodyPr/>
        <a:lstStyle/>
        <a:p>
          <a:endParaRPr lang="en-US"/>
        </a:p>
      </dgm:t>
    </dgm:pt>
    <dgm:pt modelId="{BE23460D-1216-4162-A7D6-1CAA924E406B}" type="sibTrans" cxnId="{EDA56572-E281-4F48-8DEB-ED2C84419D49}">
      <dgm:prSet/>
      <dgm:spPr/>
      <dgm:t>
        <a:bodyPr/>
        <a:lstStyle/>
        <a:p>
          <a:endParaRPr lang="en-US"/>
        </a:p>
      </dgm:t>
    </dgm:pt>
    <dgm:pt modelId="{3AE2B543-5710-47A5-823C-33758C817C1F}">
      <dgm:prSet/>
      <dgm:spPr/>
      <dgm:t>
        <a:bodyPr/>
        <a:lstStyle/>
        <a:p>
          <a:endParaRPr lang="en-US" dirty="0"/>
        </a:p>
      </dgm:t>
    </dgm:pt>
    <dgm:pt modelId="{F929461B-FB72-4288-BE10-DA61B512BF16}" type="parTrans" cxnId="{994DEAFA-3798-48BA-BE29-C8B087A5971D}">
      <dgm:prSet/>
      <dgm:spPr/>
      <dgm:t>
        <a:bodyPr/>
        <a:lstStyle/>
        <a:p>
          <a:endParaRPr lang="en-US"/>
        </a:p>
      </dgm:t>
    </dgm:pt>
    <dgm:pt modelId="{E3614356-4C8B-4536-B36C-00F5C74A533C}" type="sibTrans" cxnId="{994DEAFA-3798-48BA-BE29-C8B087A5971D}">
      <dgm:prSet/>
      <dgm:spPr/>
      <dgm:t>
        <a:bodyPr/>
        <a:lstStyle/>
        <a:p>
          <a:endParaRPr lang="en-US"/>
        </a:p>
      </dgm:t>
    </dgm:pt>
    <dgm:pt modelId="{92F42F3D-95A7-44D9-9FBC-4C68F6847FEE}">
      <dgm:prSet phldrT="[Text]"/>
      <dgm:spPr/>
      <dgm:t>
        <a:bodyPr/>
        <a:lstStyle/>
        <a:p>
          <a:endParaRPr lang="en-US" dirty="0"/>
        </a:p>
      </dgm:t>
    </dgm:pt>
    <dgm:pt modelId="{D3F1650D-546F-4A0C-890A-2F6D86581705}" type="parTrans" cxnId="{B9FB5A44-7110-47C8-A528-49504CA9ECBF}">
      <dgm:prSet/>
      <dgm:spPr/>
      <dgm:t>
        <a:bodyPr/>
        <a:lstStyle/>
        <a:p>
          <a:endParaRPr lang="en-US"/>
        </a:p>
      </dgm:t>
    </dgm:pt>
    <dgm:pt modelId="{3650BFB3-46A5-48CF-AF27-356886EE2FEA}" type="sibTrans" cxnId="{B9FB5A44-7110-47C8-A528-49504CA9ECBF}">
      <dgm:prSet/>
      <dgm:spPr/>
      <dgm:t>
        <a:bodyPr/>
        <a:lstStyle/>
        <a:p>
          <a:endParaRPr lang="en-US"/>
        </a:p>
      </dgm:t>
    </dgm:pt>
    <dgm:pt modelId="{D1968200-DAE3-4539-A388-4620BF47E0ED}">
      <dgm:prSet phldrT="[Text]"/>
      <dgm:spPr/>
      <dgm:t>
        <a:bodyPr/>
        <a:lstStyle/>
        <a:p>
          <a:endParaRPr lang="en-US" dirty="0"/>
        </a:p>
      </dgm:t>
    </dgm:pt>
    <dgm:pt modelId="{E94AA607-5CA9-4589-8048-F9005EF96987}" type="parTrans" cxnId="{D472367E-37EC-440D-8C10-156C17E7B536}">
      <dgm:prSet/>
      <dgm:spPr/>
      <dgm:t>
        <a:bodyPr/>
        <a:lstStyle/>
        <a:p>
          <a:endParaRPr lang="en-US"/>
        </a:p>
      </dgm:t>
    </dgm:pt>
    <dgm:pt modelId="{B699F393-E438-4194-84A1-EB047F4C92D2}" type="sibTrans" cxnId="{D472367E-37EC-440D-8C10-156C17E7B536}">
      <dgm:prSet/>
      <dgm:spPr/>
      <dgm:t>
        <a:bodyPr/>
        <a:lstStyle/>
        <a:p>
          <a:endParaRPr lang="en-US"/>
        </a:p>
      </dgm:t>
    </dgm:pt>
    <dgm:pt modelId="{9BE26A14-DE3A-4DEC-86BF-6E02E633C113}">
      <dgm:prSet phldrT="[Text]"/>
      <dgm:spPr/>
      <dgm:t>
        <a:bodyPr/>
        <a:lstStyle/>
        <a:p>
          <a:r>
            <a:rPr lang="en-US" dirty="0"/>
            <a:t>Planning &amp; Development</a:t>
          </a:r>
        </a:p>
      </dgm:t>
    </dgm:pt>
    <dgm:pt modelId="{BBB017EC-1BF5-4F36-A301-1397501C2B0C}" type="parTrans" cxnId="{13C19A33-35A3-4EE2-A008-8CFB1259D987}">
      <dgm:prSet/>
      <dgm:spPr/>
      <dgm:t>
        <a:bodyPr/>
        <a:lstStyle/>
        <a:p>
          <a:endParaRPr lang="en-US"/>
        </a:p>
      </dgm:t>
    </dgm:pt>
    <dgm:pt modelId="{F0F4A46C-7BD5-43C3-9F09-028CD3173864}" type="sibTrans" cxnId="{13C19A33-35A3-4EE2-A008-8CFB1259D987}">
      <dgm:prSet/>
      <dgm:spPr/>
      <dgm:t>
        <a:bodyPr/>
        <a:lstStyle/>
        <a:p>
          <a:endParaRPr lang="en-US"/>
        </a:p>
      </dgm:t>
    </dgm:pt>
    <dgm:pt modelId="{20C81328-6BD0-48C1-998D-83C99FA679DD}" type="pres">
      <dgm:prSet presAssocID="{A82EBBEB-02CA-450A-ADF0-7E1C99D8D2D1}" presName="Name0" presStyleCnt="0">
        <dgm:presLayoutVars>
          <dgm:dir/>
          <dgm:animLvl val="lvl"/>
          <dgm:resizeHandles val="exact"/>
        </dgm:presLayoutVars>
      </dgm:prSet>
      <dgm:spPr/>
    </dgm:pt>
    <dgm:pt modelId="{DC72D929-DE96-46AB-8C9C-DBC5366DD758}" type="pres">
      <dgm:prSet presAssocID="{11AE9903-8A7D-40BB-AF2D-0827DA2C4880}" presName="composite" presStyleCnt="0"/>
      <dgm:spPr/>
    </dgm:pt>
    <dgm:pt modelId="{E9B00CD8-017A-4F16-A4A4-FCD31D078979}" type="pres">
      <dgm:prSet presAssocID="{11AE9903-8A7D-40BB-AF2D-0827DA2C4880}" presName="parTx" presStyleLbl="node1" presStyleIdx="0" presStyleCnt="6">
        <dgm:presLayoutVars>
          <dgm:chMax val="0"/>
          <dgm:chPref val="0"/>
          <dgm:bulletEnabled val="1"/>
        </dgm:presLayoutVars>
      </dgm:prSet>
      <dgm:spPr/>
    </dgm:pt>
    <dgm:pt modelId="{1ACDF465-9D07-4D79-AD9E-06029F803F1E}" type="pres">
      <dgm:prSet presAssocID="{11AE9903-8A7D-40BB-AF2D-0827DA2C4880}" presName="desTx" presStyleLbl="revTx" presStyleIdx="0" presStyleCnt="6">
        <dgm:presLayoutVars>
          <dgm:bulletEnabled val="1"/>
        </dgm:presLayoutVars>
      </dgm:prSet>
      <dgm:spPr/>
    </dgm:pt>
    <dgm:pt modelId="{5D9250B9-D487-4FD6-B632-EB7D9DFEEA38}" type="pres">
      <dgm:prSet presAssocID="{D399CA55-417C-43BC-A648-1F4C0D1A7548}" presName="space" presStyleCnt="0"/>
      <dgm:spPr/>
    </dgm:pt>
    <dgm:pt modelId="{F5DC4233-D8B7-427C-80A1-BB0A1189B9C7}" type="pres">
      <dgm:prSet presAssocID="{1C0E0690-0D28-498A-9713-AAA00D9F988C}" presName="composite" presStyleCnt="0"/>
      <dgm:spPr/>
    </dgm:pt>
    <dgm:pt modelId="{27DC06B8-1C2F-4E7D-AF44-5EC4C57C311F}" type="pres">
      <dgm:prSet presAssocID="{1C0E0690-0D28-498A-9713-AAA00D9F988C}" presName="parTx" presStyleLbl="node1" presStyleIdx="1" presStyleCnt="6">
        <dgm:presLayoutVars>
          <dgm:chMax val="0"/>
          <dgm:chPref val="0"/>
          <dgm:bulletEnabled val="1"/>
        </dgm:presLayoutVars>
      </dgm:prSet>
      <dgm:spPr/>
    </dgm:pt>
    <dgm:pt modelId="{918D7492-99FD-44D4-89B0-1FEB64D5983D}" type="pres">
      <dgm:prSet presAssocID="{1C0E0690-0D28-498A-9713-AAA00D9F988C}" presName="desTx" presStyleLbl="revTx" presStyleIdx="1" presStyleCnt="6">
        <dgm:presLayoutVars>
          <dgm:bulletEnabled val="1"/>
        </dgm:presLayoutVars>
      </dgm:prSet>
      <dgm:spPr/>
    </dgm:pt>
    <dgm:pt modelId="{963C009B-6654-4096-9E61-B47AACACE5F0}" type="pres">
      <dgm:prSet presAssocID="{15990F3A-020E-4F6E-8FAA-5A892B027742}" presName="space" presStyleCnt="0"/>
      <dgm:spPr/>
    </dgm:pt>
    <dgm:pt modelId="{740684F5-D661-4B2F-BF24-A4683D40DE90}" type="pres">
      <dgm:prSet presAssocID="{30E7E69C-CFDD-4141-8033-E02187194337}" presName="composite" presStyleCnt="0"/>
      <dgm:spPr/>
    </dgm:pt>
    <dgm:pt modelId="{56236958-FF0D-4B0D-8A3B-7A97BB174CAF}" type="pres">
      <dgm:prSet presAssocID="{30E7E69C-CFDD-4141-8033-E02187194337}" presName="parTx" presStyleLbl="node1" presStyleIdx="2" presStyleCnt="6">
        <dgm:presLayoutVars>
          <dgm:chMax val="0"/>
          <dgm:chPref val="0"/>
          <dgm:bulletEnabled val="1"/>
        </dgm:presLayoutVars>
      </dgm:prSet>
      <dgm:spPr/>
    </dgm:pt>
    <dgm:pt modelId="{5CE61D5D-18D0-4C2B-A25D-64CC82F040BD}" type="pres">
      <dgm:prSet presAssocID="{30E7E69C-CFDD-4141-8033-E02187194337}" presName="desTx" presStyleLbl="revTx" presStyleIdx="2" presStyleCnt="6">
        <dgm:presLayoutVars>
          <dgm:bulletEnabled val="1"/>
        </dgm:presLayoutVars>
      </dgm:prSet>
      <dgm:spPr/>
    </dgm:pt>
    <dgm:pt modelId="{A32F30F7-3DA8-41E9-BA42-BA026B37C70E}" type="pres">
      <dgm:prSet presAssocID="{0B3221A2-15F9-4128-8E4D-76E36777D374}" presName="space" presStyleCnt="0"/>
      <dgm:spPr/>
    </dgm:pt>
    <dgm:pt modelId="{07D06C7F-6F3D-42FB-827B-057E176198BC}" type="pres">
      <dgm:prSet presAssocID="{309755A1-CC05-44A2-9B1C-44B820106082}" presName="composite" presStyleCnt="0"/>
      <dgm:spPr/>
    </dgm:pt>
    <dgm:pt modelId="{26A558A9-5CCC-4F6C-A928-46E87CEF4F14}" type="pres">
      <dgm:prSet presAssocID="{309755A1-CC05-44A2-9B1C-44B820106082}" presName="parTx" presStyleLbl="node1" presStyleIdx="3" presStyleCnt="6">
        <dgm:presLayoutVars>
          <dgm:chMax val="0"/>
          <dgm:chPref val="0"/>
          <dgm:bulletEnabled val="1"/>
        </dgm:presLayoutVars>
      </dgm:prSet>
      <dgm:spPr/>
    </dgm:pt>
    <dgm:pt modelId="{C5BC66F2-92DB-40C2-9DC8-2FFE0E559105}" type="pres">
      <dgm:prSet presAssocID="{309755A1-CC05-44A2-9B1C-44B820106082}" presName="desTx" presStyleLbl="revTx" presStyleIdx="3" presStyleCnt="6" custScaleX="100432">
        <dgm:presLayoutVars>
          <dgm:bulletEnabled val="1"/>
        </dgm:presLayoutVars>
      </dgm:prSet>
      <dgm:spPr/>
    </dgm:pt>
    <dgm:pt modelId="{9B571FFB-06BE-46B0-9013-A5EBF02CEC1F}" type="pres">
      <dgm:prSet presAssocID="{DB71068F-7E6C-4275-A6F7-FE84703920EE}" presName="space" presStyleCnt="0"/>
      <dgm:spPr/>
    </dgm:pt>
    <dgm:pt modelId="{8B88FCAB-D4AD-4573-A581-4BF40EB4FCF8}" type="pres">
      <dgm:prSet presAssocID="{601867CF-2830-4C67-A1DE-61CACF0A1DFF}" presName="composite" presStyleCnt="0"/>
      <dgm:spPr/>
    </dgm:pt>
    <dgm:pt modelId="{E12E1CFD-605B-4217-B731-91D273D840F0}" type="pres">
      <dgm:prSet presAssocID="{601867CF-2830-4C67-A1DE-61CACF0A1DFF}" presName="parTx" presStyleLbl="node1" presStyleIdx="4" presStyleCnt="6">
        <dgm:presLayoutVars>
          <dgm:chMax val="0"/>
          <dgm:chPref val="0"/>
          <dgm:bulletEnabled val="1"/>
        </dgm:presLayoutVars>
      </dgm:prSet>
      <dgm:spPr/>
    </dgm:pt>
    <dgm:pt modelId="{569B1FD3-D70D-4753-A8FD-631F64802716}" type="pres">
      <dgm:prSet presAssocID="{601867CF-2830-4C67-A1DE-61CACF0A1DFF}" presName="desTx" presStyleLbl="revTx" presStyleIdx="4" presStyleCnt="6">
        <dgm:presLayoutVars>
          <dgm:bulletEnabled val="1"/>
        </dgm:presLayoutVars>
      </dgm:prSet>
      <dgm:spPr/>
    </dgm:pt>
    <dgm:pt modelId="{232ED9F1-A072-4AEE-94E4-3AE81BA3BB93}" type="pres">
      <dgm:prSet presAssocID="{9AA587DE-86E7-4469-933D-96D305880F5F}" presName="space" presStyleCnt="0"/>
      <dgm:spPr/>
    </dgm:pt>
    <dgm:pt modelId="{20D5EA91-8CB2-4CD4-AB2A-8395B6C939FE}" type="pres">
      <dgm:prSet presAssocID="{995A1454-1744-47A0-9EA0-ADD8F0B949A8}" presName="composite" presStyleCnt="0"/>
      <dgm:spPr/>
    </dgm:pt>
    <dgm:pt modelId="{CF7676FD-993D-4092-8FA9-969DC317C692}" type="pres">
      <dgm:prSet presAssocID="{995A1454-1744-47A0-9EA0-ADD8F0B949A8}" presName="parTx" presStyleLbl="node1" presStyleIdx="5" presStyleCnt="6">
        <dgm:presLayoutVars>
          <dgm:chMax val="0"/>
          <dgm:chPref val="0"/>
          <dgm:bulletEnabled val="1"/>
        </dgm:presLayoutVars>
      </dgm:prSet>
      <dgm:spPr/>
    </dgm:pt>
    <dgm:pt modelId="{FBFA1E13-CBE7-473A-99D4-12D821A62C5F}" type="pres">
      <dgm:prSet presAssocID="{995A1454-1744-47A0-9EA0-ADD8F0B949A8}" presName="desTx" presStyleLbl="revTx" presStyleIdx="5" presStyleCnt="6">
        <dgm:presLayoutVars>
          <dgm:bulletEnabled val="1"/>
        </dgm:presLayoutVars>
      </dgm:prSet>
      <dgm:spPr/>
    </dgm:pt>
  </dgm:ptLst>
  <dgm:cxnLst>
    <dgm:cxn modelId="{26E8C303-DD82-4DC6-B674-250EB173903C}" type="presOf" srcId="{34532CED-3752-41A2-A94B-C72BC1E8BFA4}" destId="{569B1FD3-D70D-4753-A8FD-631F64802716}" srcOrd="0" destOrd="0" presId="urn:microsoft.com/office/officeart/2005/8/layout/chevron1"/>
    <dgm:cxn modelId="{74CBE305-B30A-4557-83F2-514BE5CFAFFE}" type="presOf" srcId="{03A0EA4C-C1E4-49E1-B66A-7537A58425BF}" destId="{5CE61D5D-18D0-4C2B-A25D-64CC82F040BD}" srcOrd="0" destOrd="1" presId="urn:microsoft.com/office/officeart/2005/8/layout/chevron1"/>
    <dgm:cxn modelId="{23FE4D07-74F2-4E66-A0D5-B63AFE72DFE1}" srcId="{309755A1-CC05-44A2-9B1C-44B820106082}" destId="{BF329241-F447-4A06-9BA6-30AFDA1B31A8}" srcOrd="0" destOrd="0" parTransId="{1AD841D9-4C95-4950-8A98-CD9C17556AB0}" sibTransId="{5648641B-046F-4C8F-9AFC-5F654BE52469}"/>
    <dgm:cxn modelId="{E1868C0D-B4A7-4A84-9F08-60DF2F6DF1EF}" type="presOf" srcId="{701ED47C-B193-484F-8B71-FB78F2188F11}" destId="{FBFA1E13-CBE7-473A-99D4-12D821A62C5F}" srcOrd="0" destOrd="2" presId="urn:microsoft.com/office/officeart/2005/8/layout/chevron1"/>
    <dgm:cxn modelId="{DC108E0F-945A-45CE-BE2F-981E53075AF7}" type="presOf" srcId="{CC4C5EE9-6737-421F-82D5-18A348A96369}" destId="{569B1FD3-D70D-4753-A8FD-631F64802716}" srcOrd="0" destOrd="3" presId="urn:microsoft.com/office/officeart/2005/8/layout/chevron1"/>
    <dgm:cxn modelId="{D9232412-0369-424D-82BC-E2DD19809039}" srcId="{601867CF-2830-4C67-A1DE-61CACF0A1DFF}" destId="{AF540319-59A8-470E-8AD7-A9CBE35AC055}" srcOrd="8" destOrd="0" parTransId="{D131D839-4720-4B0A-BA5C-B9FDA870C2F0}" sibTransId="{3E7DC088-B07F-441B-A56D-C8FE2B129089}"/>
    <dgm:cxn modelId="{324E0619-9A12-40A5-ABED-03510DA75110}" type="presOf" srcId="{58E0917B-7C9B-4987-80F4-1B70ACE949A4}" destId="{5CE61D5D-18D0-4C2B-A25D-64CC82F040BD}" srcOrd="0" destOrd="5" presId="urn:microsoft.com/office/officeart/2005/8/layout/chevron1"/>
    <dgm:cxn modelId="{63C95C1A-5788-428E-993A-D14BE67E57AC}" type="presOf" srcId="{AF119EF3-F031-4D0D-A4D7-A6D2BCE8A8EC}" destId="{569B1FD3-D70D-4753-A8FD-631F64802716}" srcOrd="0" destOrd="5" presId="urn:microsoft.com/office/officeart/2005/8/layout/chevron1"/>
    <dgm:cxn modelId="{7F8F8527-61E9-401E-9A50-6309F7D1A0D9}" type="presOf" srcId="{AD9A20EE-31EF-4B2F-92F6-3E9396D5EBAB}" destId="{5CE61D5D-18D0-4C2B-A25D-64CC82F040BD}" srcOrd="0" destOrd="2" presId="urn:microsoft.com/office/officeart/2005/8/layout/chevron1"/>
    <dgm:cxn modelId="{20FCDA28-0C28-404D-A175-DE64655775BC}" type="presOf" srcId="{3AE2B543-5710-47A5-823C-33758C817C1F}" destId="{5CE61D5D-18D0-4C2B-A25D-64CC82F040BD}" srcOrd="0" destOrd="6" presId="urn:microsoft.com/office/officeart/2005/8/layout/chevron1"/>
    <dgm:cxn modelId="{6A5EA22D-8379-4226-9EAE-1BEEAA766605}" type="presOf" srcId="{D5581F8B-DBBE-40BE-A88B-B1CC1CD494AA}" destId="{5CE61D5D-18D0-4C2B-A25D-64CC82F040BD}" srcOrd="0" destOrd="4" presId="urn:microsoft.com/office/officeart/2005/8/layout/chevron1"/>
    <dgm:cxn modelId="{71CEA02E-311D-462F-8BE7-62C8A6277FBA}" type="presOf" srcId="{30E7E69C-CFDD-4141-8033-E02187194337}" destId="{56236958-FF0D-4B0D-8A3B-7A97BB174CAF}" srcOrd="0" destOrd="0" presId="urn:microsoft.com/office/officeart/2005/8/layout/chevron1"/>
    <dgm:cxn modelId="{13C19A33-35A3-4EE2-A008-8CFB1259D987}" srcId="{309755A1-CC05-44A2-9B1C-44B820106082}" destId="{9BE26A14-DE3A-4DEC-86BF-6E02E633C113}" srcOrd="2" destOrd="0" parTransId="{BBB017EC-1BF5-4F36-A301-1397501C2B0C}" sibTransId="{F0F4A46C-7BD5-43C3-9F09-028CD3173864}"/>
    <dgm:cxn modelId="{E94E9436-318B-4A3A-8FEC-B015DEFFA7BE}" srcId="{1C0E0690-0D28-498A-9713-AAA00D9F988C}" destId="{A84F7826-8652-4920-80B2-78A37934FA18}" srcOrd="1" destOrd="0" parTransId="{A05A424F-22AC-4927-A970-542EAAF7D01D}" sibTransId="{8CEA26E7-F6BC-4DEA-A635-54C11935F9F8}"/>
    <dgm:cxn modelId="{D4B2E437-5821-4A45-BDE2-9539E4BD74B8}" type="presOf" srcId="{1C0E0690-0D28-498A-9713-AAA00D9F988C}" destId="{27DC06B8-1C2F-4E7D-AF44-5EC4C57C311F}" srcOrd="0" destOrd="0" presId="urn:microsoft.com/office/officeart/2005/8/layout/chevron1"/>
    <dgm:cxn modelId="{EFC8BC3B-8A69-4859-B4E5-B9F377DF7E33}" type="presOf" srcId="{B2F26DAB-EF9B-46F7-9C7F-AC9FE781EAF7}" destId="{FBFA1E13-CBE7-473A-99D4-12D821A62C5F}" srcOrd="0" destOrd="3" presId="urn:microsoft.com/office/officeart/2005/8/layout/chevron1"/>
    <dgm:cxn modelId="{EDB18B3F-E7D9-4B83-B7F5-951359A51026}" srcId="{A82EBBEB-02CA-450A-ADF0-7E1C99D8D2D1}" destId="{1C0E0690-0D28-498A-9713-AAA00D9F988C}" srcOrd="1" destOrd="0" parTransId="{20FDDFC3-5A94-4CF6-810E-1E90F9A3B358}" sibTransId="{15990F3A-020E-4F6E-8FAA-5A892B027742}"/>
    <dgm:cxn modelId="{E0249C5C-3908-4BF7-962F-AD4B7E61CB84}" srcId="{601867CF-2830-4C67-A1DE-61CACF0A1DFF}" destId="{34532CED-3752-41A2-A94B-C72BC1E8BFA4}" srcOrd="0" destOrd="0" parTransId="{17A28796-4C21-4FCB-BF43-D62EC28B829D}" sibTransId="{F58AA7FB-A8FE-438A-A871-3F80A9C41135}"/>
    <dgm:cxn modelId="{2B6EEB60-EE0B-412A-AC8C-8F317318F8D6}" srcId="{601867CF-2830-4C67-A1DE-61CACF0A1DFF}" destId="{A440A13B-875F-4CC1-A4A7-DC4C09D66BE0}" srcOrd="2" destOrd="0" parTransId="{38C279F0-13DF-42C1-A211-C13D48C2346C}" sibTransId="{A8C04B63-7793-448A-B0E5-EB830AC8AF12}"/>
    <dgm:cxn modelId="{4022AB41-9F79-49C2-8AB4-B0F7FF0D5BC2}" srcId="{A82EBBEB-02CA-450A-ADF0-7E1C99D8D2D1}" destId="{601867CF-2830-4C67-A1DE-61CACF0A1DFF}" srcOrd="4" destOrd="0" parTransId="{ABA6F7FF-B325-4F9F-883A-8B7E05C5800E}" sibTransId="{9AA587DE-86E7-4469-933D-96D305880F5F}"/>
    <dgm:cxn modelId="{0BBA7663-1CE8-4A88-91DA-C8164E3E83D8}" type="presOf" srcId="{CE6E8F79-34CD-48C4-8010-764F9250804E}" destId="{5CE61D5D-18D0-4C2B-A25D-64CC82F040BD}" srcOrd="0" destOrd="3" presId="urn:microsoft.com/office/officeart/2005/8/layout/chevron1"/>
    <dgm:cxn modelId="{B9FB5A44-7110-47C8-A528-49504CA9ECBF}" srcId="{1C0E0690-0D28-498A-9713-AAA00D9F988C}" destId="{92F42F3D-95A7-44D9-9FBC-4C68F6847FEE}" srcOrd="2" destOrd="0" parTransId="{D3F1650D-546F-4A0C-890A-2F6D86581705}" sibTransId="{3650BFB3-46A5-48CF-AF27-356886EE2FEA}"/>
    <dgm:cxn modelId="{E2765A46-E641-4676-95AD-E10289799CB3}" type="presOf" srcId="{B87BA077-7478-4F82-8EBA-1FBD4333DAFA}" destId="{569B1FD3-D70D-4753-A8FD-631F64802716}" srcOrd="0" destOrd="6" presId="urn:microsoft.com/office/officeart/2005/8/layout/chevron1"/>
    <dgm:cxn modelId="{C0B8DF47-4856-44F9-BD68-9BC4D720EBC8}" type="presOf" srcId="{544A4620-A74D-4488-BBC9-F4AA18811747}" destId="{1ACDF465-9D07-4D79-AD9E-06029F803F1E}" srcOrd="0" destOrd="3" presId="urn:microsoft.com/office/officeart/2005/8/layout/chevron1"/>
    <dgm:cxn modelId="{100B6A6B-0B5E-49CB-9AB6-DEDDD0D42660}" srcId="{30E7E69C-CFDD-4141-8033-E02187194337}" destId="{AD9A20EE-31EF-4B2F-92F6-3E9396D5EBAB}" srcOrd="2" destOrd="0" parTransId="{617BCBEC-132A-43D8-B51A-37CE1C868650}" sibTransId="{F10954B2-EEF3-403F-AC02-4E8EEC99393E}"/>
    <dgm:cxn modelId="{365B334C-974A-43FC-B2E7-178B9D49D260}" srcId="{30E7E69C-CFDD-4141-8033-E02187194337}" destId="{03A0EA4C-C1E4-49E1-B66A-7537A58425BF}" srcOrd="1" destOrd="0" parTransId="{8E04390E-AEC1-4FCE-8B2F-9C3AC66CB0E4}" sibTransId="{7F05F4AB-248E-4D22-83C7-FCB9210DE958}"/>
    <dgm:cxn modelId="{FCBA444C-727C-4A30-B1BA-07133B198C0D}" srcId="{995A1454-1744-47A0-9EA0-ADD8F0B949A8}" destId="{B2F26DAB-EF9B-46F7-9C7F-AC9FE781EAF7}" srcOrd="3" destOrd="0" parTransId="{0C966FBE-4482-4C15-B007-DC45FBF31EB6}" sibTransId="{4232FA93-8985-4F9F-8C3D-35E951617E3E}"/>
    <dgm:cxn modelId="{4F7D5D70-FB0B-4E9E-B3A1-C583B13AB1B6}" type="presOf" srcId="{D1968200-DAE3-4539-A388-4620BF47E0ED}" destId="{918D7492-99FD-44D4-89B0-1FEB64D5983D}" srcOrd="0" destOrd="3" presId="urn:microsoft.com/office/officeart/2005/8/layout/chevron1"/>
    <dgm:cxn modelId="{F5F97E71-F509-44EE-B08A-925C585D0980}" type="presOf" srcId="{BAEDB256-7DC3-49E4-A60C-F78334AE93F5}" destId="{FBFA1E13-CBE7-473A-99D4-12D821A62C5F}" srcOrd="0" destOrd="4" presId="urn:microsoft.com/office/officeart/2005/8/layout/chevron1"/>
    <dgm:cxn modelId="{EDA56572-E281-4F48-8DEB-ED2C84419D49}" srcId="{11AE9903-8A7D-40BB-AF2D-0827DA2C4880}" destId="{69772E26-8570-4302-916F-991147EE2469}" srcOrd="5" destOrd="0" parTransId="{9BB560A1-A215-4861-800A-2D1FEFFF263D}" sibTransId="{BE23460D-1216-4162-A7D6-1CAA924E406B}"/>
    <dgm:cxn modelId="{032B5952-C5FE-4951-A3CE-1B03D1C03F2C}" type="presOf" srcId="{11AE9903-8A7D-40BB-AF2D-0827DA2C4880}" destId="{E9B00CD8-017A-4F16-A4A4-FCD31D078979}" srcOrd="0" destOrd="0" presId="urn:microsoft.com/office/officeart/2005/8/layout/chevron1"/>
    <dgm:cxn modelId="{BBFBE972-1A54-4DA0-8AA1-5C46BB9F3B60}" srcId="{1C0E0690-0D28-498A-9713-AAA00D9F988C}" destId="{1CDA1FF8-AEF4-4679-85D2-830C6536B820}" srcOrd="4" destOrd="0" parTransId="{CE43E963-CD18-44E9-AC73-E50AE20FF15F}" sibTransId="{DF2D4C12-4E87-461D-B7F8-84728DEC89DB}"/>
    <dgm:cxn modelId="{6312075A-95B7-4CB0-AE56-D5CA0962AE06}" type="presOf" srcId="{A82EBBEB-02CA-450A-ADF0-7E1C99D8D2D1}" destId="{20C81328-6BD0-48C1-998D-83C99FA679DD}" srcOrd="0" destOrd="0" presId="urn:microsoft.com/office/officeart/2005/8/layout/chevron1"/>
    <dgm:cxn modelId="{D472367E-37EC-440D-8C10-156C17E7B536}" srcId="{1C0E0690-0D28-498A-9713-AAA00D9F988C}" destId="{D1968200-DAE3-4539-A388-4620BF47E0ED}" srcOrd="3" destOrd="0" parTransId="{E94AA607-5CA9-4589-8048-F9005EF96987}" sibTransId="{B699F393-E438-4194-84A1-EB047F4C92D2}"/>
    <dgm:cxn modelId="{E54E0F80-82D4-4C56-AFFC-0C1D8A1D49CF}" type="presOf" srcId="{1CDA1FF8-AEF4-4679-85D2-830C6536B820}" destId="{918D7492-99FD-44D4-89B0-1FEB64D5983D}" srcOrd="0" destOrd="4" presId="urn:microsoft.com/office/officeart/2005/8/layout/chevron1"/>
    <dgm:cxn modelId="{13754B84-DA63-4B79-92D3-5545467E8F13}" srcId="{11AE9903-8A7D-40BB-AF2D-0827DA2C4880}" destId="{C2FA0BAB-FDC3-4AE0-86F6-722946E72E0B}" srcOrd="0" destOrd="0" parTransId="{454D0620-CEC4-4301-B58F-41BB41515ADA}" sibTransId="{92746BDE-2C78-41A4-B63E-702BC0013A17}"/>
    <dgm:cxn modelId="{AEF0D989-66ED-451D-A3CB-CE55DF11DF76}" srcId="{30E7E69C-CFDD-4141-8033-E02187194337}" destId="{D5581F8B-DBBE-40BE-A88B-B1CC1CD494AA}" srcOrd="4" destOrd="0" parTransId="{A2900832-9C93-445C-BEDF-2A90E9F5E304}" sibTransId="{BAA6FB17-A3D6-4883-A365-AB3D5CF18291}"/>
    <dgm:cxn modelId="{58BAD28B-D4E0-4C31-B96E-BFFD1AF50F86}" srcId="{995A1454-1744-47A0-9EA0-ADD8F0B949A8}" destId="{30868B08-DB44-433D-B8C9-7820D65C0E29}" srcOrd="1" destOrd="0" parTransId="{0B9CA838-6701-4D39-8B61-D60D3F124E21}" sibTransId="{09074DA8-7F88-43DF-BD59-6B401EF20C6C}"/>
    <dgm:cxn modelId="{666CA98F-6B18-454A-B203-274D14AF2E31}" srcId="{309755A1-CC05-44A2-9B1C-44B820106082}" destId="{3A669C2D-4AEC-4456-BEEB-1A9C95631A2D}" srcOrd="1" destOrd="0" parTransId="{B19E0F96-3383-45C9-BFB5-C7FCF74F8592}" sibTransId="{1C2001D3-8775-4EAF-9A1F-3CFB5002DB12}"/>
    <dgm:cxn modelId="{D8D41491-C1F7-4853-9F40-3B11412BFE85}" srcId="{A82EBBEB-02CA-450A-ADF0-7E1C99D8D2D1}" destId="{309755A1-CC05-44A2-9B1C-44B820106082}" srcOrd="3" destOrd="0" parTransId="{0FD7F4A2-DE24-4EDE-BFEE-8D94B9D79D1D}" sibTransId="{DB71068F-7E6C-4275-A6F7-FE84703920EE}"/>
    <dgm:cxn modelId="{040B7B91-68A6-40D3-BEEC-086C3609372F}" srcId="{A82EBBEB-02CA-450A-ADF0-7E1C99D8D2D1}" destId="{11AE9903-8A7D-40BB-AF2D-0827DA2C4880}" srcOrd="0" destOrd="0" parTransId="{92C6F6EE-E440-4C94-A517-2DE87BF86B82}" sibTransId="{D399CA55-417C-43BC-A648-1F4C0D1A7548}"/>
    <dgm:cxn modelId="{AC76F993-B284-4A4B-88D4-3A5D6CC5A88F}" srcId="{11AE9903-8A7D-40BB-AF2D-0827DA2C4880}" destId="{5B9CC38B-E6F0-4842-BF4A-4D7E0231B61F}" srcOrd="4" destOrd="0" parTransId="{30EC0A0E-DE53-4250-8D78-F7B6A73DD45F}" sibTransId="{07613993-8428-4938-9ADC-606B70BCDDEF}"/>
    <dgm:cxn modelId="{6149FE97-549A-46BB-88F9-6B8128A05CED}" srcId="{995A1454-1744-47A0-9EA0-ADD8F0B949A8}" destId="{0A5B6C51-D9EE-4E10-8666-D2A1A5D83D07}" srcOrd="0" destOrd="0" parTransId="{953E341F-793D-4379-8A42-4CCA7905F8ED}" sibTransId="{D38502BB-5FA8-41B1-BB3F-474EBEBC00D8}"/>
    <dgm:cxn modelId="{4961989C-B8C3-45EF-93AF-E20A5C24D9C1}" srcId="{A82EBBEB-02CA-450A-ADF0-7E1C99D8D2D1}" destId="{30E7E69C-CFDD-4141-8033-E02187194337}" srcOrd="2" destOrd="0" parTransId="{497FA2C5-344C-4358-A83D-19A6BA41A8C9}" sibTransId="{0B3221A2-15F9-4128-8E4D-76E36777D374}"/>
    <dgm:cxn modelId="{AD7BF79D-5468-4DFF-9E69-B37C533A9F5D}" srcId="{601867CF-2830-4C67-A1DE-61CACF0A1DFF}" destId="{B87BA077-7478-4F82-8EBA-1FBD4333DAFA}" srcOrd="6" destOrd="0" parTransId="{0D5D9C72-8C74-4E56-A1D2-017B085AA64F}" sibTransId="{47CFE16C-CFC8-49CB-BE6F-1F890F5455DB}"/>
    <dgm:cxn modelId="{5D7E8CA1-8FEB-4B18-9029-55E2AE279138}" type="presOf" srcId="{995A1454-1744-47A0-9EA0-ADD8F0B949A8}" destId="{CF7676FD-993D-4092-8FA9-969DC317C692}" srcOrd="0" destOrd="0" presId="urn:microsoft.com/office/officeart/2005/8/layout/chevron1"/>
    <dgm:cxn modelId="{B06C44A4-0123-4C66-94E9-694C4A25B176}" type="presOf" srcId="{C2FA0BAB-FDC3-4AE0-86F6-722946E72E0B}" destId="{1ACDF465-9D07-4D79-AD9E-06029F803F1E}" srcOrd="0" destOrd="0" presId="urn:microsoft.com/office/officeart/2005/8/layout/chevron1"/>
    <dgm:cxn modelId="{3842B8A6-5D05-4B74-9A4A-E88A7AA73FAA}" srcId="{601867CF-2830-4C67-A1DE-61CACF0A1DFF}" destId="{AF119EF3-F031-4D0D-A4D7-A6D2BCE8A8EC}" srcOrd="5" destOrd="0" parTransId="{5136FD8E-1239-4A7C-BEAF-BEF234DE4ACA}" sibTransId="{3E782684-D5BE-4930-9FD3-37152EEF710B}"/>
    <dgm:cxn modelId="{85B0EBA9-945A-430D-9374-541EF0B00C8D}" type="presOf" srcId="{3A669C2D-4AEC-4456-BEEB-1A9C95631A2D}" destId="{C5BC66F2-92DB-40C2-9DC8-2FFE0E559105}" srcOrd="0" destOrd="1" presId="urn:microsoft.com/office/officeart/2005/8/layout/chevron1"/>
    <dgm:cxn modelId="{61DF7CAB-24FD-436E-824C-7E212D293FC8}" srcId="{601867CF-2830-4C67-A1DE-61CACF0A1DFF}" destId="{B57312C6-5FB9-4145-AE7E-F6AB193340AA}" srcOrd="1" destOrd="0" parTransId="{87E51DD5-7FCF-4C31-B458-5152189A8432}" sibTransId="{1C67692A-9F00-4B0A-BDAB-B4A03C195E8D}"/>
    <dgm:cxn modelId="{F67EB1AC-594C-42B4-AF13-FB6DE242381F}" type="presOf" srcId="{30868B08-DB44-433D-B8C9-7820D65C0E29}" destId="{FBFA1E13-CBE7-473A-99D4-12D821A62C5F}" srcOrd="0" destOrd="1" presId="urn:microsoft.com/office/officeart/2005/8/layout/chevron1"/>
    <dgm:cxn modelId="{C00697B0-EB06-47D6-A43D-A88979778785}" type="presOf" srcId="{601867CF-2830-4C67-A1DE-61CACF0A1DFF}" destId="{E12E1CFD-605B-4217-B731-91D273D840F0}" srcOrd="0" destOrd="0" presId="urn:microsoft.com/office/officeart/2005/8/layout/chevron1"/>
    <dgm:cxn modelId="{79DBF4B5-B518-4D31-A7D3-CF6EEF6728A7}" type="presOf" srcId="{AF540319-59A8-470E-8AD7-A9CBE35AC055}" destId="{569B1FD3-D70D-4753-A8FD-631F64802716}" srcOrd="0" destOrd="8" presId="urn:microsoft.com/office/officeart/2005/8/layout/chevron1"/>
    <dgm:cxn modelId="{B743CBBB-CE26-439C-8FE7-CC6ECC12DE2D}" srcId="{30E7E69C-CFDD-4141-8033-E02187194337}" destId="{28B48EE7-0D2D-4C89-881B-65871D422CB0}" srcOrd="0" destOrd="0" parTransId="{01E794B6-D26D-48B7-8D02-C680B4B88682}" sibTransId="{B1660442-682E-490E-9C31-D7E880A48C68}"/>
    <dgm:cxn modelId="{146042BE-4AAA-41FB-88C9-0DBB1912F508}" srcId="{1C0E0690-0D28-498A-9713-AAA00D9F988C}" destId="{15D23CF7-7269-4529-97AF-C8B8711EB6B6}" srcOrd="0" destOrd="0" parTransId="{2BE11613-40BA-4E53-9913-4E1B8EC356B3}" sibTransId="{892EE48B-2729-4382-B7B2-D7067BD156C3}"/>
    <dgm:cxn modelId="{6F82DBBE-4608-478D-A0CC-E961F4DFB117}" srcId="{601867CF-2830-4C67-A1DE-61CACF0A1DFF}" destId="{87E4D153-1B11-4295-B424-10E6F608A56D}" srcOrd="7" destOrd="0" parTransId="{94269AA3-31E4-4F7D-A95A-D6CF523455BD}" sibTransId="{799026F7-D8C5-4674-BE92-E4D822ACB44A}"/>
    <dgm:cxn modelId="{4FC5B9C7-3114-41EA-AE90-A5B510A526C2}" type="presOf" srcId="{15D23CF7-7269-4529-97AF-C8B8711EB6B6}" destId="{918D7492-99FD-44D4-89B0-1FEB64D5983D}" srcOrd="0" destOrd="0" presId="urn:microsoft.com/office/officeart/2005/8/layout/chevron1"/>
    <dgm:cxn modelId="{ACBD6BCB-C5A9-43C2-976D-956B0E2958CF}" srcId="{A82EBBEB-02CA-450A-ADF0-7E1C99D8D2D1}" destId="{995A1454-1744-47A0-9EA0-ADD8F0B949A8}" srcOrd="5" destOrd="0" parTransId="{05E5A0CC-2942-4506-B841-382089CE30C4}" sibTransId="{545273A2-D1D0-4ADE-B97D-384AD2E19D22}"/>
    <dgm:cxn modelId="{64E7BCD0-B52E-4ABA-A7C4-FEAFD969A878}" type="presOf" srcId="{87E4D153-1B11-4295-B424-10E6F608A56D}" destId="{569B1FD3-D70D-4753-A8FD-631F64802716}" srcOrd="0" destOrd="7" presId="urn:microsoft.com/office/officeart/2005/8/layout/chevron1"/>
    <dgm:cxn modelId="{46ACABD7-4C6B-46E3-B307-50DEF08876C7}" type="presOf" srcId="{28B48EE7-0D2D-4C89-881B-65871D422CB0}" destId="{5CE61D5D-18D0-4C2B-A25D-64CC82F040BD}" srcOrd="0" destOrd="0" presId="urn:microsoft.com/office/officeart/2005/8/layout/chevron1"/>
    <dgm:cxn modelId="{EF2472D8-82F3-4333-BE31-C8FED20EC044}" type="presOf" srcId="{309755A1-CC05-44A2-9B1C-44B820106082}" destId="{26A558A9-5CCC-4F6C-A928-46E87CEF4F14}" srcOrd="0" destOrd="0" presId="urn:microsoft.com/office/officeart/2005/8/layout/chevron1"/>
    <dgm:cxn modelId="{4ECEFAD8-1836-4302-8E9A-9526CD294702}" srcId="{601867CF-2830-4C67-A1DE-61CACF0A1DFF}" destId="{CC4C5EE9-6737-421F-82D5-18A348A96369}" srcOrd="3" destOrd="0" parTransId="{6EECED7C-4CC5-4CFB-AD0C-CB8AF017A74F}" sibTransId="{0D981E78-5853-4489-A7B7-B32D61ADD257}"/>
    <dgm:cxn modelId="{B4C9D0D9-5A87-47D0-8BEB-BFE489D0319D}" type="presOf" srcId="{92F42F3D-95A7-44D9-9FBC-4C68F6847FEE}" destId="{918D7492-99FD-44D4-89B0-1FEB64D5983D}" srcOrd="0" destOrd="2" presId="urn:microsoft.com/office/officeart/2005/8/layout/chevron1"/>
    <dgm:cxn modelId="{9AC91BDB-5EB2-4BD2-B84C-928F02A0F154}" type="presOf" srcId="{5B9CC38B-E6F0-4842-BF4A-4D7E0231B61F}" destId="{1ACDF465-9D07-4D79-AD9E-06029F803F1E}" srcOrd="0" destOrd="4" presId="urn:microsoft.com/office/officeart/2005/8/layout/chevron1"/>
    <dgm:cxn modelId="{BA6C4EDD-F687-41F1-8035-65E00B847C4A}" srcId="{30E7E69C-CFDD-4141-8033-E02187194337}" destId="{58E0917B-7C9B-4987-80F4-1B70ACE949A4}" srcOrd="5" destOrd="0" parTransId="{D07A6525-9DFD-4263-8BA1-23A50BDAA9FD}" sibTransId="{8020FF4A-7A02-4CDA-A7F2-7BB6B31E335B}"/>
    <dgm:cxn modelId="{55692ADF-1978-436C-BFE7-A6955AD96029}" srcId="{601867CF-2830-4C67-A1DE-61CACF0A1DFF}" destId="{52F72F92-3DDA-4C9B-A271-5B39E0170481}" srcOrd="4" destOrd="0" parTransId="{E0FEA2EF-80BE-4B5F-B93B-F52629D52545}" sibTransId="{08D2273D-1534-4A92-BF7E-781C4CEA44E9}"/>
    <dgm:cxn modelId="{9388D5E1-2AAE-4DF8-A957-021AAF8337A7}" type="presOf" srcId="{B57312C6-5FB9-4145-AE7E-F6AB193340AA}" destId="{569B1FD3-D70D-4753-A8FD-631F64802716}" srcOrd="0" destOrd="1" presId="urn:microsoft.com/office/officeart/2005/8/layout/chevron1"/>
    <dgm:cxn modelId="{42F7BCE2-B5F1-4099-B59E-815CDD45CC93}" srcId="{11AE9903-8A7D-40BB-AF2D-0827DA2C4880}" destId="{544A4620-A74D-4488-BBC9-F4AA18811747}" srcOrd="3" destOrd="0" parTransId="{DBA76CB1-1DC0-4B4D-8E15-5CD24C7685AF}" sibTransId="{E428024F-D28B-4E38-8621-38AFE1A1C681}"/>
    <dgm:cxn modelId="{FE0F02E4-54BA-4290-8ED2-BEE18967078A}" type="presOf" srcId="{0A5B6C51-D9EE-4E10-8666-D2A1A5D83D07}" destId="{FBFA1E13-CBE7-473A-99D4-12D821A62C5F}" srcOrd="0" destOrd="0" presId="urn:microsoft.com/office/officeart/2005/8/layout/chevron1"/>
    <dgm:cxn modelId="{3E5D4AE4-2139-4D67-9DD8-431D0ABE3360}" type="presOf" srcId="{7E0717BD-6233-42EC-81F3-920DE387A01E}" destId="{1ACDF465-9D07-4D79-AD9E-06029F803F1E}" srcOrd="0" destOrd="1" presId="urn:microsoft.com/office/officeart/2005/8/layout/chevron1"/>
    <dgm:cxn modelId="{D94F0EE5-2FFE-4BB9-81D5-D404FD613417}" type="presOf" srcId="{9BE26A14-DE3A-4DEC-86BF-6E02E633C113}" destId="{C5BC66F2-92DB-40C2-9DC8-2FFE0E559105}" srcOrd="0" destOrd="2" presId="urn:microsoft.com/office/officeart/2005/8/layout/chevron1"/>
    <dgm:cxn modelId="{032F71E6-5C6E-4E8A-A278-EFA907263D68}" type="presOf" srcId="{BF329241-F447-4A06-9BA6-30AFDA1B31A8}" destId="{C5BC66F2-92DB-40C2-9DC8-2FFE0E559105}" srcOrd="0" destOrd="0" presId="urn:microsoft.com/office/officeart/2005/8/layout/chevron1"/>
    <dgm:cxn modelId="{A394F9E6-F8BC-44FD-BB78-87163784D012}" type="presOf" srcId="{9215ACA1-7812-4E38-B009-C244F4E7C5DC}" destId="{1ACDF465-9D07-4D79-AD9E-06029F803F1E}" srcOrd="0" destOrd="2" presId="urn:microsoft.com/office/officeart/2005/8/layout/chevron1"/>
    <dgm:cxn modelId="{65CB10E7-530E-47CA-8D54-139F01DF0061}" type="presOf" srcId="{69772E26-8570-4302-916F-991147EE2469}" destId="{1ACDF465-9D07-4D79-AD9E-06029F803F1E}" srcOrd="0" destOrd="5" presId="urn:microsoft.com/office/officeart/2005/8/layout/chevron1"/>
    <dgm:cxn modelId="{41A597E8-3C53-4D43-9B46-4093C2D956EF}" type="presOf" srcId="{52F72F92-3DDA-4C9B-A271-5B39E0170481}" destId="{569B1FD3-D70D-4753-A8FD-631F64802716}" srcOrd="0" destOrd="4" presId="urn:microsoft.com/office/officeart/2005/8/layout/chevron1"/>
    <dgm:cxn modelId="{2FF6E9EB-BE57-43FF-885A-C129D7625520}" srcId="{30E7E69C-CFDD-4141-8033-E02187194337}" destId="{CE6E8F79-34CD-48C4-8010-764F9250804E}" srcOrd="3" destOrd="0" parTransId="{19D27BB8-B1DF-4A6E-A0D6-51E1EB8466EC}" sibTransId="{15048D32-DC6E-4E3F-9AF9-78B8186C635D}"/>
    <dgm:cxn modelId="{E140E9EE-56A0-4F7B-B021-A6C6438E3536}" type="presOf" srcId="{A84F7826-8652-4920-80B2-78A37934FA18}" destId="{918D7492-99FD-44D4-89B0-1FEB64D5983D}" srcOrd="0" destOrd="1" presId="urn:microsoft.com/office/officeart/2005/8/layout/chevron1"/>
    <dgm:cxn modelId="{9F0EB7EF-0288-4DF2-AFE2-A167F0CA856A}" type="presOf" srcId="{A440A13B-875F-4CC1-A4A7-DC4C09D66BE0}" destId="{569B1FD3-D70D-4753-A8FD-631F64802716}" srcOrd="0" destOrd="2" presId="urn:microsoft.com/office/officeart/2005/8/layout/chevron1"/>
    <dgm:cxn modelId="{1CA5E8F1-3E18-4E61-B711-65EAFBA16F00}" srcId="{11AE9903-8A7D-40BB-AF2D-0827DA2C4880}" destId="{9215ACA1-7812-4E38-B009-C244F4E7C5DC}" srcOrd="2" destOrd="0" parTransId="{5DCC0517-13EB-4F46-9B71-657CBCBBA2A1}" sibTransId="{DDF46FCA-00C4-4A1C-A2EA-25CEBB6F6F1E}"/>
    <dgm:cxn modelId="{A34FFFF8-FE88-486E-9DED-C0DBCFDC94CA}" srcId="{995A1454-1744-47A0-9EA0-ADD8F0B949A8}" destId="{BAEDB256-7DC3-49E4-A60C-F78334AE93F5}" srcOrd="4" destOrd="0" parTransId="{4C323893-111D-4A54-A265-9C4E1F4985F8}" sibTransId="{DAF83A7B-556D-4713-9F0F-AD1B89A8A2DF}"/>
    <dgm:cxn modelId="{994DEAFA-3798-48BA-BE29-C8B087A5971D}" srcId="{30E7E69C-CFDD-4141-8033-E02187194337}" destId="{3AE2B543-5710-47A5-823C-33758C817C1F}" srcOrd="6" destOrd="0" parTransId="{F929461B-FB72-4288-BE10-DA61B512BF16}" sibTransId="{E3614356-4C8B-4536-B36C-00F5C74A533C}"/>
    <dgm:cxn modelId="{C3D139FC-372D-45DB-AF04-31B3D5E2346C}" srcId="{995A1454-1744-47A0-9EA0-ADD8F0B949A8}" destId="{701ED47C-B193-484F-8B71-FB78F2188F11}" srcOrd="2" destOrd="0" parTransId="{411E6C0E-6445-4CF7-9053-E73D8D7CB283}" sibTransId="{E35CCB45-9D45-494F-AF69-261B1CC1AFEA}"/>
    <dgm:cxn modelId="{A4AEDEFF-25B5-41AC-B513-8E1CB1585F8A}" srcId="{11AE9903-8A7D-40BB-AF2D-0827DA2C4880}" destId="{7E0717BD-6233-42EC-81F3-920DE387A01E}" srcOrd="1" destOrd="0" parTransId="{A8767EDD-4C23-41A9-818F-02F78B1D8D1E}" sibTransId="{4B90FD8A-D73D-4904-AB1B-C6AC2D12C464}"/>
    <dgm:cxn modelId="{A935A166-019C-4850-BFFD-30F06E02B301}" type="presParOf" srcId="{20C81328-6BD0-48C1-998D-83C99FA679DD}" destId="{DC72D929-DE96-46AB-8C9C-DBC5366DD758}" srcOrd="0" destOrd="0" presId="urn:microsoft.com/office/officeart/2005/8/layout/chevron1"/>
    <dgm:cxn modelId="{8E6BFF6B-34FE-4EF2-9C05-BA24F3D0EE77}" type="presParOf" srcId="{DC72D929-DE96-46AB-8C9C-DBC5366DD758}" destId="{E9B00CD8-017A-4F16-A4A4-FCD31D078979}" srcOrd="0" destOrd="0" presId="urn:microsoft.com/office/officeart/2005/8/layout/chevron1"/>
    <dgm:cxn modelId="{4B66B186-F947-4ED7-AD17-20E45CC8EB33}" type="presParOf" srcId="{DC72D929-DE96-46AB-8C9C-DBC5366DD758}" destId="{1ACDF465-9D07-4D79-AD9E-06029F803F1E}" srcOrd="1" destOrd="0" presId="urn:microsoft.com/office/officeart/2005/8/layout/chevron1"/>
    <dgm:cxn modelId="{57F085B7-5ACF-4809-BFD7-82AF87CCBC94}" type="presParOf" srcId="{20C81328-6BD0-48C1-998D-83C99FA679DD}" destId="{5D9250B9-D487-4FD6-B632-EB7D9DFEEA38}" srcOrd="1" destOrd="0" presId="urn:microsoft.com/office/officeart/2005/8/layout/chevron1"/>
    <dgm:cxn modelId="{390840CC-6CB0-4005-85C0-ECB104F5C2F0}" type="presParOf" srcId="{20C81328-6BD0-48C1-998D-83C99FA679DD}" destId="{F5DC4233-D8B7-427C-80A1-BB0A1189B9C7}" srcOrd="2" destOrd="0" presId="urn:microsoft.com/office/officeart/2005/8/layout/chevron1"/>
    <dgm:cxn modelId="{F176C317-2379-4D7C-A5DB-523D78C1E449}" type="presParOf" srcId="{F5DC4233-D8B7-427C-80A1-BB0A1189B9C7}" destId="{27DC06B8-1C2F-4E7D-AF44-5EC4C57C311F}" srcOrd="0" destOrd="0" presId="urn:microsoft.com/office/officeart/2005/8/layout/chevron1"/>
    <dgm:cxn modelId="{8F38928B-F343-4B3B-8657-C26ED594F81C}" type="presParOf" srcId="{F5DC4233-D8B7-427C-80A1-BB0A1189B9C7}" destId="{918D7492-99FD-44D4-89B0-1FEB64D5983D}" srcOrd="1" destOrd="0" presId="urn:microsoft.com/office/officeart/2005/8/layout/chevron1"/>
    <dgm:cxn modelId="{916CAF2D-1390-4F51-9326-725E8A937A3E}" type="presParOf" srcId="{20C81328-6BD0-48C1-998D-83C99FA679DD}" destId="{963C009B-6654-4096-9E61-B47AACACE5F0}" srcOrd="3" destOrd="0" presId="urn:microsoft.com/office/officeart/2005/8/layout/chevron1"/>
    <dgm:cxn modelId="{6CE20503-811A-42DC-846C-9384C8964D3B}" type="presParOf" srcId="{20C81328-6BD0-48C1-998D-83C99FA679DD}" destId="{740684F5-D661-4B2F-BF24-A4683D40DE90}" srcOrd="4" destOrd="0" presId="urn:microsoft.com/office/officeart/2005/8/layout/chevron1"/>
    <dgm:cxn modelId="{AA10D69D-9B6E-44E4-AF23-8BF3CF5325E3}" type="presParOf" srcId="{740684F5-D661-4B2F-BF24-A4683D40DE90}" destId="{56236958-FF0D-4B0D-8A3B-7A97BB174CAF}" srcOrd="0" destOrd="0" presId="urn:microsoft.com/office/officeart/2005/8/layout/chevron1"/>
    <dgm:cxn modelId="{28FF0C81-BFDA-4825-8AB9-90C52493D636}" type="presParOf" srcId="{740684F5-D661-4B2F-BF24-A4683D40DE90}" destId="{5CE61D5D-18D0-4C2B-A25D-64CC82F040BD}" srcOrd="1" destOrd="0" presId="urn:microsoft.com/office/officeart/2005/8/layout/chevron1"/>
    <dgm:cxn modelId="{ED0090EB-C4E5-4147-B4E7-C87D0F1A0909}" type="presParOf" srcId="{20C81328-6BD0-48C1-998D-83C99FA679DD}" destId="{A32F30F7-3DA8-41E9-BA42-BA026B37C70E}" srcOrd="5" destOrd="0" presId="urn:microsoft.com/office/officeart/2005/8/layout/chevron1"/>
    <dgm:cxn modelId="{E0BB6A0B-EB23-436E-A85D-6B7D8B20E897}" type="presParOf" srcId="{20C81328-6BD0-48C1-998D-83C99FA679DD}" destId="{07D06C7F-6F3D-42FB-827B-057E176198BC}" srcOrd="6" destOrd="0" presId="urn:microsoft.com/office/officeart/2005/8/layout/chevron1"/>
    <dgm:cxn modelId="{610F749E-62A9-41F2-B5A9-59744A62EC6B}" type="presParOf" srcId="{07D06C7F-6F3D-42FB-827B-057E176198BC}" destId="{26A558A9-5CCC-4F6C-A928-46E87CEF4F14}" srcOrd="0" destOrd="0" presId="urn:microsoft.com/office/officeart/2005/8/layout/chevron1"/>
    <dgm:cxn modelId="{DC7710E5-F84D-45A2-8E1E-15A4115A8E5A}" type="presParOf" srcId="{07D06C7F-6F3D-42FB-827B-057E176198BC}" destId="{C5BC66F2-92DB-40C2-9DC8-2FFE0E559105}" srcOrd="1" destOrd="0" presId="urn:microsoft.com/office/officeart/2005/8/layout/chevron1"/>
    <dgm:cxn modelId="{0497EC30-DAA4-4FD0-873D-DC786C13353A}" type="presParOf" srcId="{20C81328-6BD0-48C1-998D-83C99FA679DD}" destId="{9B571FFB-06BE-46B0-9013-A5EBF02CEC1F}" srcOrd="7" destOrd="0" presId="urn:microsoft.com/office/officeart/2005/8/layout/chevron1"/>
    <dgm:cxn modelId="{31C98A00-B3A4-47F5-B90E-B078772C5226}" type="presParOf" srcId="{20C81328-6BD0-48C1-998D-83C99FA679DD}" destId="{8B88FCAB-D4AD-4573-A581-4BF40EB4FCF8}" srcOrd="8" destOrd="0" presId="urn:microsoft.com/office/officeart/2005/8/layout/chevron1"/>
    <dgm:cxn modelId="{603F2B4A-BCAC-4371-B4E3-273ACE7B3CFB}" type="presParOf" srcId="{8B88FCAB-D4AD-4573-A581-4BF40EB4FCF8}" destId="{E12E1CFD-605B-4217-B731-91D273D840F0}" srcOrd="0" destOrd="0" presId="urn:microsoft.com/office/officeart/2005/8/layout/chevron1"/>
    <dgm:cxn modelId="{3FE1B9EC-02FF-4BB3-9968-4523E428BC2C}" type="presParOf" srcId="{8B88FCAB-D4AD-4573-A581-4BF40EB4FCF8}" destId="{569B1FD3-D70D-4753-A8FD-631F64802716}" srcOrd="1" destOrd="0" presId="urn:microsoft.com/office/officeart/2005/8/layout/chevron1"/>
    <dgm:cxn modelId="{D6F1E3A1-06F4-4837-B216-A451AC79BA38}" type="presParOf" srcId="{20C81328-6BD0-48C1-998D-83C99FA679DD}" destId="{232ED9F1-A072-4AEE-94E4-3AE81BA3BB93}" srcOrd="9" destOrd="0" presId="urn:microsoft.com/office/officeart/2005/8/layout/chevron1"/>
    <dgm:cxn modelId="{068CEECD-EC99-4AC0-B726-87758F4EF74E}" type="presParOf" srcId="{20C81328-6BD0-48C1-998D-83C99FA679DD}" destId="{20D5EA91-8CB2-4CD4-AB2A-8395B6C939FE}" srcOrd="10" destOrd="0" presId="urn:microsoft.com/office/officeart/2005/8/layout/chevron1"/>
    <dgm:cxn modelId="{AB026C1D-CFF9-4A7F-9A70-4288A95D3A4F}" type="presParOf" srcId="{20D5EA91-8CB2-4CD4-AB2A-8395B6C939FE}" destId="{CF7676FD-993D-4092-8FA9-969DC317C692}" srcOrd="0" destOrd="0" presId="urn:microsoft.com/office/officeart/2005/8/layout/chevron1"/>
    <dgm:cxn modelId="{9153CD95-F6ED-457E-B488-06749E1F7CD8}" type="presParOf" srcId="{20D5EA91-8CB2-4CD4-AB2A-8395B6C939FE}" destId="{FBFA1E13-CBE7-473A-99D4-12D821A62C5F}" srcOrd="1" destOrd="0" presId="urn:microsoft.com/office/officeart/2005/8/layout/chevro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B00CD8-017A-4F16-A4A4-FCD31D078979}">
      <dsp:nvSpPr>
        <dsp:cNvPr id="0" name=""/>
        <dsp:cNvSpPr/>
      </dsp:nvSpPr>
      <dsp:spPr>
        <a:xfrm>
          <a:off x="6093" y="302339"/>
          <a:ext cx="2119765" cy="847906"/>
        </a:xfrm>
        <a:prstGeom prst="chevron">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010" tIns="25337" rIns="25337" bIns="25337" numCol="1" spcCol="1270" anchor="ctr" anchorCtr="0">
          <a:noAutofit/>
        </a:bodyPr>
        <a:lstStyle/>
        <a:p>
          <a:pPr marL="0" lvl="0" indent="0" algn="ctr" defTabSz="844550">
            <a:lnSpc>
              <a:spcPct val="90000"/>
            </a:lnSpc>
            <a:spcBef>
              <a:spcPct val="0"/>
            </a:spcBef>
            <a:spcAft>
              <a:spcPct val="35000"/>
            </a:spcAft>
            <a:buNone/>
          </a:pPr>
          <a:r>
            <a:rPr lang="en-US" sz="1900" kern="1200" dirty="0"/>
            <a:t>December 11</a:t>
          </a:r>
        </a:p>
      </dsp:txBody>
      <dsp:txXfrm>
        <a:off x="430046" y="302339"/>
        <a:ext cx="1271859" cy="847906"/>
      </dsp:txXfrm>
    </dsp:sp>
    <dsp:sp modelId="{1ACDF465-9D07-4D79-AD9E-06029F803F1E}">
      <dsp:nvSpPr>
        <dsp:cNvPr id="0" name=""/>
        <dsp:cNvSpPr/>
      </dsp:nvSpPr>
      <dsp:spPr>
        <a:xfrm>
          <a:off x="6093" y="1256234"/>
          <a:ext cx="1695812" cy="30212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844550">
            <a:lnSpc>
              <a:spcPct val="90000"/>
            </a:lnSpc>
            <a:spcBef>
              <a:spcPct val="0"/>
            </a:spcBef>
            <a:spcAft>
              <a:spcPct val="15000"/>
            </a:spcAft>
            <a:buChar char="•"/>
          </a:pPr>
          <a:r>
            <a:rPr lang="en-US" sz="1900" kern="1200" dirty="0"/>
            <a:t>Health Services</a:t>
          </a:r>
        </a:p>
        <a:p>
          <a:pPr marL="171450" lvl="1" indent="-171450" algn="l" defTabSz="844550">
            <a:lnSpc>
              <a:spcPct val="90000"/>
            </a:lnSpc>
            <a:spcBef>
              <a:spcPct val="0"/>
            </a:spcBef>
            <a:spcAft>
              <a:spcPct val="15000"/>
            </a:spcAft>
            <a:buChar char="•"/>
          </a:pPr>
          <a:r>
            <a:rPr lang="en-US" sz="1900" kern="1200" dirty="0"/>
            <a:t>Social Services</a:t>
          </a:r>
        </a:p>
        <a:p>
          <a:pPr marL="171450" lvl="1" indent="-171450" algn="l" defTabSz="844550">
            <a:lnSpc>
              <a:spcPct val="90000"/>
            </a:lnSpc>
            <a:spcBef>
              <a:spcPct val="0"/>
            </a:spcBef>
            <a:spcAft>
              <a:spcPct val="15000"/>
            </a:spcAft>
            <a:buChar char="•"/>
          </a:pPr>
          <a:endParaRPr lang="en-US" sz="1900" kern="1200" dirty="0"/>
        </a:p>
        <a:p>
          <a:pPr marL="171450" lvl="1" indent="-171450" algn="l" defTabSz="844550">
            <a:lnSpc>
              <a:spcPct val="90000"/>
            </a:lnSpc>
            <a:spcBef>
              <a:spcPct val="0"/>
            </a:spcBef>
            <a:spcAft>
              <a:spcPct val="15000"/>
            </a:spcAft>
            <a:buChar char="•"/>
          </a:pPr>
          <a:endParaRPr lang="en-US" sz="1900" kern="1200" dirty="0"/>
        </a:p>
        <a:p>
          <a:pPr marL="171450" lvl="1" indent="-171450" algn="l" defTabSz="844550">
            <a:lnSpc>
              <a:spcPct val="90000"/>
            </a:lnSpc>
            <a:spcBef>
              <a:spcPct val="0"/>
            </a:spcBef>
            <a:spcAft>
              <a:spcPct val="15000"/>
            </a:spcAft>
            <a:buChar char="•"/>
          </a:pPr>
          <a:endParaRPr lang="en-US" sz="1900" kern="1200" dirty="0"/>
        </a:p>
        <a:p>
          <a:pPr marL="171450" lvl="1" indent="-171450" algn="l" defTabSz="844550">
            <a:lnSpc>
              <a:spcPct val="90000"/>
            </a:lnSpc>
            <a:spcBef>
              <a:spcPct val="0"/>
            </a:spcBef>
            <a:spcAft>
              <a:spcPct val="15000"/>
            </a:spcAft>
            <a:buChar char="•"/>
          </a:pPr>
          <a:endParaRPr lang="en-US" sz="1900" kern="1200" dirty="0"/>
        </a:p>
      </dsp:txBody>
      <dsp:txXfrm>
        <a:off x="6093" y="1256234"/>
        <a:ext cx="1695812" cy="3021264"/>
      </dsp:txXfrm>
    </dsp:sp>
    <dsp:sp modelId="{27DC06B8-1C2F-4E7D-AF44-5EC4C57C311F}">
      <dsp:nvSpPr>
        <dsp:cNvPr id="0" name=""/>
        <dsp:cNvSpPr/>
      </dsp:nvSpPr>
      <dsp:spPr>
        <a:xfrm>
          <a:off x="1909858" y="302339"/>
          <a:ext cx="2119765" cy="847906"/>
        </a:xfrm>
        <a:prstGeom prst="chevron">
          <a:avLst/>
        </a:prstGeom>
        <a:gradFill rotWithShape="0">
          <a:gsLst>
            <a:gs pos="0">
              <a:schemeClr val="accent4">
                <a:hueOff val="2079139"/>
                <a:satOff val="-9594"/>
                <a:lumOff val="353"/>
                <a:alphaOff val="0"/>
                <a:satMod val="103000"/>
                <a:lumMod val="102000"/>
                <a:tint val="94000"/>
              </a:schemeClr>
            </a:gs>
            <a:gs pos="50000">
              <a:schemeClr val="accent4">
                <a:hueOff val="2079139"/>
                <a:satOff val="-9594"/>
                <a:lumOff val="353"/>
                <a:alphaOff val="0"/>
                <a:satMod val="110000"/>
                <a:lumMod val="100000"/>
                <a:shade val="100000"/>
              </a:schemeClr>
            </a:gs>
            <a:gs pos="100000">
              <a:schemeClr val="accent4">
                <a:hueOff val="2079139"/>
                <a:satOff val="-9594"/>
                <a:lumOff val="353"/>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010" tIns="25337" rIns="25337" bIns="25337" numCol="1" spcCol="1270" anchor="ctr" anchorCtr="0">
          <a:noAutofit/>
        </a:bodyPr>
        <a:lstStyle/>
        <a:p>
          <a:pPr marL="0" lvl="0" indent="0" algn="ctr" defTabSz="844550">
            <a:lnSpc>
              <a:spcPct val="90000"/>
            </a:lnSpc>
            <a:spcBef>
              <a:spcPct val="0"/>
            </a:spcBef>
            <a:spcAft>
              <a:spcPct val="35000"/>
            </a:spcAft>
            <a:buNone/>
          </a:pPr>
          <a:r>
            <a:rPr lang="en-US" sz="1900" kern="1200" dirty="0"/>
            <a:t>January 8</a:t>
          </a:r>
        </a:p>
      </dsp:txBody>
      <dsp:txXfrm>
        <a:off x="2333811" y="302339"/>
        <a:ext cx="1271859" cy="847906"/>
      </dsp:txXfrm>
    </dsp:sp>
    <dsp:sp modelId="{918D7492-99FD-44D4-89B0-1FEB64D5983D}">
      <dsp:nvSpPr>
        <dsp:cNvPr id="0" name=""/>
        <dsp:cNvSpPr/>
      </dsp:nvSpPr>
      <dsp:spPr>
        <a:xfrm>
          <a:off x="1909858" y="1256234"/>
          <a:ext cx="1695812" cy="30212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844550">
            <a:lnSpc>
              <a:spcPct val="90000"/>
            </a:lnSpc>
            <a:spcBef>
              <a:spcPct val="0"/>
            </a:spcBef>
            <a:spcAft>
              <a:spcPct val="15000"/>
            </a:spcAft>
            <a:buChar char="•"/>
          </a:pPr>
          <a:r>
            <a:rPr lang="en-US" sz="1900" kern="1200" dirty="0"/>
            <a:t>Administration</a:t>
          </a:r>
        </a:p>
        <a:p>
          <a:pPr marL="171450" lvl="1" indent="-171450" algn="l" defTabSz="844550">
            <a:lnSpc>
              <a:spcPct val="90000"/>
            </a:lnSpc>
            <a:spcBef>
              <a:spcPct val="0"/>
            </a:spcBef>
            <a:spcAft>
              <a:spcPct val="15000"/>
            </a:spcAft>
            <a:buChar char="•"/>
          </a:pPr>
          <a:r>
            <a:rPr lang="en-US" sz="1900" kern="1200" dirty="0"/>
            <a:t>Protective Services</a:t>
          </a:r>
        </a:p>
        <a:p>
          <a:pPr marL="171450" lvl="1" indent="-171450" algn="l" defTabSz="844550">
            <a:lnSpc>
              <a:spcPct val="90000"/>
            </a:lnSpc>
            <a:spcBef>
              <a:spcPct val="0"/>
            </a:spcBef>
            <a:spcAft>
              <a:spcPct val="15000"/>
            </a:spcAft>
            <a:buChar char="•"/>
          </a:pPr>
          <a:endParaRPr lang="en-US" sz="1900" kern="1200" dirty="0"/>
        </a:p>
        <a:p>
          <a:pPr marL="171450" lvl="1" indent="-171450" algn="l" defTabSz="844550">
            <a:lnSpc>
              <a:spcPct val="90000"/>
            </a:lnSpc>
            <a:spcBef>
              <a:spcPct val="0"/>
            </a:spcBef>
            <a:spcAft>
              <a:spcPct val="15000"/>
            </a:spcAft>
            <a:buChar char="•"/>
          </a:pPr>
          <a:endParaRPr lang="en-US" sz="1900" kern="1200" dirty="0"/>
        </a:p>
        <a:p>
          <a:pPr marL="171450" lvl="1" indent="-171450" algn="l" defTabSz="844550">
            <a:lnSpc>
              <a:spcPct val="90000"/>
            </a:lnSpc>
            <a:spcBef>
              <a:spcPct val="0"/>
            </a:spcBef>
            <a:spcAft>
              <a:spcPct val="15000"/>
            </a:spcAft>
            <a:buChar char="•"/>
          </a:pPr>
          <a:endParaRPr lang="en-US" sz="1900" kern="1200" dirty="0"/>
        </a:p>
      </dsp:txBody>
      <dsp:txXfrm>
        <a:off x="1909858" y="1256234"/>
        <a:ext cx="1695812" cy="3021264"/>
      </dsp:txXfrm>
    </dsp:sp>
    <dsp:sp modelId="{56236958-FF0D-4B0D-8A3B-7A97BB174CAF}">
      <dsp:nvSpPr>
        <dsp:cNvPr id="0" name=""/>
        <dsp:cNvSpPr/>
      </dsp:nvSpPr>
      <dsp:spPr>
        <a:xfrm>
          <a:off x="3813624" y="302339"/>
          <a:ext cx="2119765" cy="847906"/>
        </a:xfrm>
        <a:prstGeom prst="chevron">
          <a:avLst/>
        </a:prstGeom>
        <a:gradFill rotWithShape="0">
          <a:gsLst>
            <a:gs pos="0">
              <a:schemeClr val="accent4">
                <a:hueOff val="4158277"/>
                <a:satOff val="-19187"/>
                <a:lumOff val="706"/>
                <a:alphaOff val="0"/>
                <a:satMod val="103000"/>
                <a:lumMod val="102000"/>
                <a:tint val="94000"/>
              </a:schemeClr>
            </a:gs>
            <a:gs pos="50000">
              <a:schemeClr val="accent4">
                <a:hueOff val="4158277"/>
                <a:satOff val="-19187"/>
                <a:lumOff val="706"/>
                <a:alphaOff val="0"/>
                <a:satMod val="110000"/>
                <a:lumMod val="100000"/>
                <a:shade val="100000"/>
              </a:schemeClr>
            </a:gs>
            <a:gs pos="100000">
              <a:schemeClr val="accent4">
                <a:hueOff val="4158277"/>
                <a:satOff val="-19187"/>
                <a:lumOff val="706"/>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010" tIns="25337" rIns="25337" bIns="25337" numCol="1" spcCol="1270" anchor="ctr" anchorCtr="0">
          <a:noAutofit/>
        </a:bodyPr>
        <a:lstStyle/>
        <a:p>
          <a:pPr marL="0" lvl="0" indent="0" algn="ctr" defTabSz="844550">
            <a:lnSpc>
              <a:spcPct val="90000"/>
            </a:lnSpc>
            <a:spcBef>
              <a:spcPct val="0"/>
            </a:spcBef>
            <a:spcAft>
              <a:spcPct val="35000"/>
            </a:spcAft>
            <a:buNone/>
          </a:pPr>
          <a:r>
            <a:rPr lang="en-US" sz="1900" kern="1200" dirty="0"/>
            <a:t>January 15 </a:t>
          </a:r>
        </a:p>
      </dsp:txBody>
      <dsp:txXfrm>
        <a:off x="4237577" y="302339"/>
        <a:ext cx="1271859" cy="847906"/>
      </dsp:txXfrm>
    </dsp:sp>
    <dsp:sp modelId="{5CE61D5D-18D0-4C2B-A25D-64CC82F040BD}">
      <dsp:nvSpPr>
        <dsp:cNvPr id="0" name=""/>
        <dsp:cNvSpPr/>
      </dsp:nvSpPr>
      <dsp:spPr>
        <a:xfrm>
          <a:off x="3813624" y="1256234"/>
          <a:ext cx="1695812" cy="30212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844550">
            <a:lnSpc>
              <a:spcPct val="90000"/>
            </a:lnSpc>
            <a:spcBef>
              <a:spcPct val="0"/>
            </a:spcBef>
            <a:spcAft>
              <a:spcPct val="15000"/>
            </a:spcAft>
            <a:buChar char="•"/>
          </a:pPr>
          <a:r>
            <a:rPr lang="en-US" sz="1900" kern="1200" dirty="0"/>
            <a:t>Transportation</a:t>
          </a:r>
        </a:p>
        <a:p>
          <a:pPr marL="171450" lvl="1" indent="-171450" algn="l" defTabSz="844550">
            <a:lnSpc>
              <a:spcPct val="90000"/>
            </a:lnSpc>
            <a:spcBef>
              <a:spcPct val="0"/>
            </a:spcBef>
            <a:spcAft>
              <a:spcPct val="15000"/>
            </a:spcAft>
            <a:buChar char="•"/>
          </a:pPr>
          <a:r>
            <a:rPr lang="en-US" sz="1900" kern="1200" dirty="0"/>
            <a:t>Park &amp; Recreation</a:t>
          </a:r>
        </a:p>
        <a:p>
          <a:pPr marL="171450" lvl="1" indent="-171450" algn="l" defTabSz="844550">
            <a:lnSpc>
              <a:spcPct val="90000"/>
            </a:lnSpc>
            <a:spcBef>
              <a:spcPct val="0"/>
            </a:spcBef>
            <a:spcAft>
              <a:spcPct val="15000"/>
            </a:spcAft>
            <a:buChar char="•"/>
          </a:pPr>
          <a:endParaRPr lang="en-US" sz="1900" kern="1200" dirty="0"/>
        </a:p>
        <a:p>
          <a:pPr marL="171450" lvl="1" indent="-171450" algn="l" defTabSz="844550">
            <a:lnSpc>
              <a:spcPct val="90000"/>
            </a:lnSpc>
            <a:spcBef>
              <a:spcPct val="0"/>
            </a:spcBef>
            <a:spcAft>
              <a:spcPct val="15000"/>
            </a:spcAft>
            <a:buChar char="•"/>
          </a:pPr>
          <a:endParaRPr lang="en-US" sz="1900" kern="1200" dirty="0"/>
        </a:p>
        <a:p>
          <a:pPr marL="171450" lvl="1" indent="-171450" algn="l" defTabSz="844550">
            <a:lnSpc>
              <a:spcPct val="90000"/>
            </a:lnSpc>
            <a:spcBef>
              <a:spcPct val="0"/>
            </a:spcBef>
            <a:spcAft>
              <a:spcPct val="15000"/>
            </a:spcAft>
            <a:buChar char="•"/>
          </a:pPr>
          <a:endParaRPr lang="en-US" sz="1900" kern="1200" dirty="0"/>
        </a:p>
        <a:p>
          <a:pPr marL="171450" lvl="1" indent="-171450" algn="l" defTabSz="844550">
            <a:lnSpc>
              <a:spcPct val="90000"/>
            </a:lnSpc>
            <a:spcBef>
              <a:spcPct val="0"/>
            </a:spcBef>
            <a:spcAft>
              <a:spcPct val="15000"/>
            </a:spcAft>
            <a:buChar char="•"/>
          </a:pPr>
          <a:r>
            <a:rPr lang="en-US" sz="1900" kern="1200" dirty="0"/>
            <a:t>Review initial  project list for feedback</a:t>
          </a:r>
        </a:p>
        <a:p>
          <a:pPr marL="171450" lvl="1" indent="-171450" algn="l" defTabSz="844550">
            <a:lnSpc>
              <a:spcPct val="90000"/>
            </a:lnSpc>
            <a:spcBef>
              <a:spcPct val="0"/>
            </a:spcBef>
            <a:spcAft>
              <a:spcPct val="15000"/>
            </a:spcAft>
            <a:buChar char="•"/>
          </a:pPr>
          <a:endParaRPr lang="en-US" sz="1900" kern="1200" dirty="0"/>
        </a:p>
      </dsp:txBody>
      <dsp:txXfrm>
        <a:off x="3813624" y="1256234"/>
        <a:ext cx="1695812" cy="3021264"/>
      </dsp:txXfrm>
    </dsp:sp>
    <dsp:sp modelId="{26A558A9-5CCC-4F6C-A928-46E87CEF4F14}">
      <dsp:nvSpPr>
        <dsp:cNvPr id="0" name=""/>
        <dsp:cNvSpPr/>
      </dsp:nvSpPr>
      <dsp:spPr>
        <a:xfrm>
          <a:off x="5721052" y="302339"/>
          <a:ext cx="2119765" cy="847906"/>
        </a:xfrm>
        <a:prstGeom prst="chevron">
          <a:avLst/>
        </a:prstGeom>
        <a:gradFill rotWithShape="0">
          <a:gsLst>
            <a:gs pos="0">
              <a:schemeClr val="accent4">
                <a:hueOff val="6237415"/>
                <a:satOff val="-28781"/>
                <a:lumOff val="1059"/>
                <a:alphaOff val="0"/>
                <a:satMod val="103000"/>
                <a:lumMod val="102000"/>
                <a:tint val="94000"/>
              </a:schemeClr>
            </a:gs>
            <a:gs pos="50000">
              <a:schemeClr val="accent4">
                <a:hueOff val="6237415"/>
                <a:satOff val="-28781"/>
                <a:lumOff val="1059"/>
                <a:alphaOff val="0"/>
                <a:satMod val="110000"/>
                <a:lumMod val="100000"/>
                <a:shade val="100000"/>
              </a:schemeClr>
            </a:gs>
            <a:gs pos="100000">
              <a:schemeClr val="accent4">
                <a:hueOff val="6237415"/>
                <a:satOff val="-28781"/>
                <a:lumOff val="1059"/>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010" tIns="25337" rIns="25337" bIns="25337" numCol="1" spcCol="1270" anchor="ctr" anchorCtr="0">
          <a:noAutofit/>
        </a:bodyPr>
        <a:lstStyle/>
        <a:p>
          <a:pPr marL="0" lvl="0" indent="0" algn="ctr" defTabSz="844550">
            <a:lnSpc>
              <a:spcPct val="90000"/>
            </a:lnSpc>
            <a:spcBef>
              <a:spcPct val="0"/>
            </a:spcBef>
            <a:spcAft>
              <a:spcPct val="35000"/>
            </a:spcAft>
            <a:buNone/>
          </a:pPr>
          <a:r>
            <a:rPr lang="en-US" sz="1900" kern="1200" dirty="0"/>
            <a:t>February 5</a:t>
          </a:r>
        </a:p>
      </dsp:txBody>
      <dsp:txXfrm>
        <a:off x="6145005" y="302339"/>
        <a:ext cx="1271859" cy="847906"/>
      </dsp:txXfrm>
    </dsp:sp>
    <dsp:sp modelId="{C5BC66F2-92DB-40C2-9DC8-2FFE0E559105}">
      <dsp:nvSpPr>
        <dsp:cNvPr id="0" name=""/>
        <dsp:cNvSpPr/>
      </dsp:nvSpPr>
      <dsp:spPr>
        <a:xfrm>
          <a:off x="5717390" y="1256234"/>
          <a:ext cx="1703138" cy="30212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844550">
            <a:lnSpc>
              <a:spcPct val="90000"/>
            </a:lnSpc>
            <a:spcBef>
              <a:spcPct val="0"/>
            </a:spcBef>
            <a:spcAft>
              <a:spcPct val="15000"/>
            </a:spcAft>
            <a:buChar char="•"/>
          </a:pPr>
          <a:r>
            <a:rPr lang="en-US" sz="1900" kern="1200" dirty="0"/>
            <a:t>Environmental</a:t>
          </a:r>
        </a:p>
        <a:p>
          <a:pPr marL="171450" lvl="1" indent="-171450" algn="l" defTabSz="844550">
            <a:lnSpc>
              <a:spcPct val="90000"/>
            </a:lnSpc>
            <a:spcBef>
              <a:spcPct val="0"/>
            </a:spcBef>
            <a:spcAft>
              <a:spcPct val="15000"/>
            </a:spcAft>
            <a:buChar char="•"/>
          </a:pPr>
          <a:r>
            <a:rPr lang="en-US" sz="1900" kern="1200" dirty="0"/>
            <a:t>Water and Wastewater</a:t>
          </a:r>
        </a:p>
        <a:p>
          <a:pPr marL="171450" lvl="1" indent="-171450" algn="l" defTabSz="844550">
            <a:lnSpc>
              <a:spcPct val="90000"/>
            </a:lnSpc>
            <a:spcBef>
              <a:spcPct val="0"/>
            </a:spcBef>
            <a:spcAft>
              <a:spcPct val="15000"/>
            </a:spcAft>
            <a:buChar char="•"/>
          </a:pPr>
          <a:r>
            <a:rPr lang="en-US" sz="1900" kern="1200" dirty="0"/>
            <a:t>Planning &amp; Development</a:t>
          </a:r>
        </a:p>
      </dsp:txBody>
      <dsp:txXfrm>
        <a:off x="5717390" y="1256234"/>
        <a:ext cx="1703138" cy="3021264"/>
      </dsp:txXfrm>
    </dsp:sp>
    <dsp:sp modelId="{E12E1CFD-605B-4217-B731-91D273D840F0}">
      <dsp:nvSpPr>
        <dsp:cNvPr id="0" name=""/>
        <dsp:cNvSpPr/>
      </dsp:nvSpPr>
      <dsp:spPr>
        <a:xfrm>
          <a:off x="7624818" y="302339"/>
          <a:ext cx="2119765" cy="847906"/>
        </a:xfrm>
        <a:prstGeom prst="chevron">
          <a:avLst/>
        </a:prstGeom>
        <a:gradFill rotWithShape="0">
          <a:gsLst>
            <a:gs pos="0">
              <a:schemeClr val="accent4">
                <a:hueOff val="8316554"/>
                <a:satOff val="-38374"/>
                <a:lumOff val="1412"/>
                <a:alphaOff val="0"/>
                <a:satMod val="103000"/>
                <a:lumMod val="102000"/>
                <a:tint val="94000"/>
              </a:schemeClr>
            </a:gs>
            <a:gs pos="50000">
              <a:schemeClr val="accent4">
                <a:hueOff val="8316554"/>
                <a:satOff val="-38374"/>
                <a:lumOff val="1412"/>
                <a:alphaOff val="0"/>
                <a:satMod val="110000"/>
                <a:lumMod val="100000"/>
                <a:shade val="100000"/>
              </a:schemeClr>
            </a:gs>
            <a:gs pos="100000">
              <a:schemeClr val="accent4">
                <a:hueOff val="8316554"/>
                <a:satOff val="-38374"/>
                <a:lumOff val="1412"/>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010" tIns="25337" rIns="25337" bIns="25337" numCol="1" spcCol="1270" anchor="ctr" anchorCtr="0">
          <a:noAutofit/>
        </a:bodyPr>
        <a:lstStyle/>
        <a:p>
          <a:pPr marL="0" lvl="0" indent="0" algn="ctr" defTabSz="844550">
            <a:lnSpc>
              <a:spcPct val="90000"/>
            </a:lnSpc>
            <a:spcBef>
              <a:spcPct val="0"/>
            </a:spcBef>
            <a:spcAft>
              <a:spcPct val="35000"/>
            </a:spcAft>
            <a:buNone/>
          </a:pPr>
          <a:r>
            <a:rPr lang="en-US" sz="1900" kern="1200" dirty="0"/>
            <a:t>February 20</a:t>
          </a:r>
        </a:p>
      </dsp:txBody>
      <dsp:txXfrm>
        <a:off x="8048771" y="302339"/>
        <a:ext cx="1271859" cy="847906"/>
      </dsp:txXfrm>
    </dsp:sp>
    <dsp:sp modelId="{569B1FD3-D70D-4753-A8FD-631F64802716}">
      <dsp:nvSpPr>
        <dsp:cNvPr id="0" name=""/>
        <dsp:cNvSpPr/>
      </dsp:nvSpPr>
      <dsp:spPr>
        <a:xfrm>
          <a:off x="7624818" y="1256234"/>
          <a:ext cx="1695812" cy="30212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844550">
            <a:lnSpc>
              <a:spcPct val="90000"/>
            </a:lnSpc>
            <a:spcBef>
              <a:spcPct val="0"/>
            </a:spcBef>
            <a:spcAft>
              <a:spcPct val="15000"/>
            </a:spcAft>
            <a:buChar char="•"/>
          </a:pPr>
          <a:r>
            <a:rPr lang="en-US" sz="1900" kern="1200" dirty="0"/>
            <a:t>Revenue</a:t>
          </a:r>
        </a:p>
        <a:p>
          <a:pPr marL="171450" lvl="1" indent="-171450" algn="l" defTabSz="844550">
            <a:lnSpc>
              <a:spcPct val="90000"/>
            </a:lnSpc>
            <a:spcBef>
              <a:spcPct val="0"/>
            </a:spcBef>
            <a:spcAft>
              <a:spcPct val="15000"/>
            </a:spcAft>
            <a:buChar char="•"/>
          </a:pPr>
          <a:r>
            <a:rPr lang="en-US" sz="1900" kern="1200" dirty="0"/>
            <a:t>Taxation</a:t>
          </a:r>
        </a:p>
        <a:p>
          <a:pPr marL="171450" lvl="1" indent="-171450" algn="l" defTabSz="844550">
            <a:lnSpc>
              <a:spcPct val="90000"/>
            </a:lnSpc>
            <a:spcBef>
              <a:spcPct val="0"/>
            </a:spcBef>
            <a:spcAft>
              <a:spcPct val="15000"/>
            </a:spcAft>
            <a:buChar char="•"/>
          </a:pPr>
          <a:endParaRPr lang="en-US" sz="1900" kern="1200" dirty="0"/>
        </a:p>
        <a:p>
          <a:pPr marL="171450" lvl="1" indent="-171450" algn="l" defTabSz="844550">
            <a:lnSpc>
              <a:spcPct val="90000"/>
            </a:lnSpc>
            <a:spcBef>
              <a:spcPct val="0"/>
            </a:spcBef>
            <a:spcAft>
              <a:spcPct val="15000"/>
            </a:spcAft>
            <a:buChar char="•"/>
          </a:pPr>
          <a:endParaRPr lang="en-US" sz="1900" kern="1200" dirty="0"/>
        </a:p>
        <a:p>
          <a:pPr marL="171450" lvl="1" indent="-171450" algn="l" defTabSz="844550">
            <a:lnSpc>
              <a:spcPct val="90000"/>
            </a:lnSpc>
            <a:spcBef>
              <a:spcPct val="0"/>
            </a:spcBef>
            <a:spcAft>
              <a:spcPct val="15000"/>
            </a:spcAft>
            <a:buChar char="•"/>
          </a:pPr>
          <a:endParaRPr lang="en-US" sz="1900" kern="1200" dirty="0"/>
        </a:p>
        <a:p>
          <a:pPr marL="171450" lvl="1" indent="-171450" algn="l" defTabSz="844550">
            <a:lnSpc>
              <a:spcPct val="90000"/>
            </a:lnSpc>
            <a:spcBef>
              <a:spcPct val="0"/>
            </a:spcBef>
            <a:spcAft>
              <a:spcPct val="15000"/>
            </a:spcAft>
            <a:buChar char="•"/>
          </a:pPr>
          <a:endParaRPr lang="en-US" sz="1900" kern="1200" dirty="0"/>
        </a:p>
        <a:p>
          <a:pPr marL="171450" lvl="1" indent="-171450" algn="l" defTabSz="844550">
            <a:lnSpc>
              <a:spcPct val="90000"/>
            </a:lnSpc>
            <a:spcBef>
              <a:spcPct val="0"/>
            </a:spcBef>
            <a:spcAft>
              <a:spcPct val="15000"/>
            </a:spcAft>
            <a:buChar char="•"/>
          </a:pPr>
          <a:r>
            <a:rPr lang="en-US" sz="1900" kern="1200" dirty="0"/>
            <a:t>Prioritize project list</a:t>
          </a:r>
        </a:p>
        <a:p>
          <a:pPr marL="171450" lvl="1" indent="-171450" algn="l" defTabSz="844550">
            <a:lnSpc>
              <a:spcPct val="90000"/>
            </a:lnSpc>
            <a:spcBef>
              <a:spcPct val="0"/>
            </a:spcBef>
            <a:spcAft>
              <a:spcPct val="15000"/>
            </a:spcAft>
            <a:buChar char="•"/>
          </a:pPr>
          <a:endParaRPr lang="en-US" sz="1900" kern="1200" dirty="0"/>
        </a:p>
        <a:p>
          <a:pPr marL="171450" lvl="1" indent="-171450" algn="l" defTabSz="844550">
            <a:lnSpc>
              <a:spcPct val="90000"/>
            </a:lnSpc>
            <a:spcBef>
              <a:spcPct val="0"/>
            </a:spcBef>
            <a:spcAft>
              <a:spcPct val="15000"/>
            </a:spcAft>
            <a:buChar char="•"/>
          </a:pPr>
          <a:endParaRPr lang="en-US" sz="1900" kern="1200" dirty="0"/>
        </a:p>
      </dsp:txBody>
      <dsp:txXfrm>
        <a:off x="7624818" y="1256234"/>
        <a:ext cx="1695812" cy="3021264"/>
      </dsp:txXfrm>
    </dsp:sp>
    <dsp:sp modelId="{CF7676FD-993D-4092-8FA9-969DC317C692}">
      <dsp:nvSpPr>
        <dsp:cNvPr id="0" name=""/>
        <dsp:cNvSpPr/>
      </dsp:nvSpPr>
      <dsp:spPr>
        <a:xfrm>
          <a:off x="9528584" y="302339"/>
          <a:ext cx="2119765" cy="847906"/>
        </a:xfrm>
        <a:prstGeom prst="chevron">
          <a:avLst/>
        </a:prstGeom>
        <a:gradFill rotWithShape="0">
          <a:gsLst>
            <a:gs pos="0">
              <a:schemeClr val="accent4">
                <a:hueOff val="10395692"/>
                <a:satOff val="-47968"/>
                <a:lumOff val="1765"/>
                <a:alphaOff val="0"/>
                <a:satMod val="103000"/>
                <a:lumMod val="102000"/>
                <a:tint val="94000"/>
              </a:schemeClr>
            </a:gs>
            <a:gs pos="50000">
              <a:schemeClr val="accent4">
                <a:hueOff val="10395692"/>
                <a:satOff val="-47968"/>
                <a:lumOff val="1765"/>
                <a:alphaOff val="0"/>
                <a:satMod val="110000"/>
                <a:lumMod val="100000"/>
                <a:shade val="100000"/>
              </a:schemeClr>
            </a:gs>
            <a:gs pos="100000">
              <a:schemeClr val="accent4">
                <a:hueOff val="10395692"/>
                <a:satOff val="-47968"/>
                <a:lumOff val="1765"/>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010" tIns="25337" rIns="25337" bIns="25337" numCol="1" spcCol="1270" anchor="ctr" anchorCtr="0">
          <a:noAutofit/>
        </a:bodyPr>
        <a:lstStyle/>
        <a:p>
          <a:pPr marL="0" lvl="0" indent="0" algn="ctr" defTabSz="844550">
            <a:lnSpc>
              <a:spcPct val="90000"/>
            </a:lnSpc>
            <a:spcBef>
              <a:spcPct val="0"/>
            </a:spcBef>
            <a:spcAft>
              <a:spcPct val="35000"/>
            </a:spcAft>
            <a:buNone/>
          </a:pPr>
          <a:r>
            <a:rPr lang="en-US" sz="1900" kern="1200" dirty="0"/>
            <a:t>March 4</a:t>
          </a:r>
        </a:p>
      </dsp:txBody>
      <dsp:txXfrm>
        <a:off x="9952537" y="302339"/>
        <a:ext cx="1271859" cy="847906"/>
      </dsp:txXfrm>
    </dsp:sp>
    <dsp:sp modelId="{FBFA1E13-CBE7-473A-99D4-12D821A62C5F}">
      <dsp:nvSpPr>
        <dsp:cNvPr id="0" name=""/>
        <dsp:cNvSpPr/>
      </dsp:nvSpPr>
      <dsp:spPr>
        <a:xfrm>
          <a:off x="9528584" y="1256234"/>
          <a:ext cx="1695812" cy="30212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844550">
            <a:lnSpc>
              <a:spcPct val="90000"/>
            </a:lnSpc>
            <a:spcBef>
              <a:spcPct val="0"/>
            </a:spcBef>
            <a:spcAft>
              <a:spcPct val="15000"/>
            </a:spcAft>
            <a:buChar char="•"/>
          </a:pPr>
          <a:r>
            <a:rPr lang="en-US" sz="1900" kern="1200" dirty="0"/>
            <a:t>Operational budget review and alignment</a:t>
          </a:r>
        </a:p>
        <a:p>
          <a:pPr marL="171450" lvl="1" indent="-171450" algn="l" defTabSz="844550">
            <a:lnSpc>
              <a:spcPct val="90000"/>
            </a:lnSpc>
            <a:spcBef>
              <a:spcPct val="0"/>
            </a:spcBef>
            <a:spcAft>
              <a:spcPct val="15000"/>
            </a:spcAft>
            <a:buChar char="•"/>
          </a:pPr>
          <a:endParaRPr lang="en-US" sz="1900" kern="1200" dirty="0"/>
        </a:p>
        <a:p>
          <a:pPr marL="171450" lvl="1" indent="-171450" algn="l" defTabSz="844550">
            <a:lnSpc>
              <a:spcPct val="90000"/>
            </a:lnSpc>
            <a:spcBef>
              <a:spcPct val="0"/>
            </a:spcBef>
            <a:spcAft>
              <a:spcPct val="15000"/>
            </a:spcAft>
            <a:buChar char="•"/>
          </a:pPr>
          <a:endParaRPr lang="en-US" sz="1900" kern="1200" dirty="0"/>
        </a:p>
        <a:p>
          <a:pPr marL="171450" lvl="1" indent="-171450" algn="l" defTabSz="844550">
            <a:lnSpc>
              <a:spcPct val="90000"/>
            </a:lnSpc>
            <a:spcBef>
              <a:spcPct val="0"/>
            </a:spcBef>
            <a:spcAft>
              <a:spcPct val="15000"/>
            </a:spcAft>
            <a:buChar char="•"/>
          </a:pPr>
          <a:endParaRPr lang="en-US" sz="1900" kern="1200" dirty="0"/>
        </a:p>
        <a:p>
          <a:pPr marL="171450" lvl="1" indent="-171450" algn="l" defTabSz="844550">
            <a:lnSpc>
              <a:spcPct val="90000"/>
            </a:lnSpc>
            <a:spcBef>
              <a:spcPct val="0"/>
            </a:spcBef>
            <a:spcAft>
              <a:spcPct val="15000"/>
            </a:spcAft>
            <a:buChar char="•"/>
          </a:pPr>
          <a:r>
            <a:rPr lang="en-US" sz="1900" kern="1200" dirty="0"/>
            <a:t>Project budget review and alignment</a:t>
          </a:r>
        </a:p>
      </dsp:txBody>
      <dsp:txXfrm>
        <a:off x="9528584" y="1256234"/>
        <a:ext cx="1695812" cy="3021264"/>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454C58-B173-4442-A838-DA537B7A4B85}" type="datetimeFigureOut">
              <a:rPr lang="en-US" smtClean="0"/>
              <a:t>12/6/2023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99F959-1C5C-4703-AFB3-E74A30CE3B1B}" type="slidenum">
              <a:rPr lang="en-US" smtClean="0"/>
              <a:t>‹#›</a:t>
            </a:fld>
            <a:endParaRPr lang="en-US"/>
          </a:p>
        </p:txBody>
      </p:sp>
    </p:spTree>
    <p:extLst>
      <p:ext uri="{BB962C8B-B14F-4D97-AF65-F5344CB8AC3E}">
        <p14:creationId xmlns:p14="http://schemas.microsoft.com/office/powerpoint/2010/main" val="4274186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99F959-1C5C-4703-AFB3-E74A30CE3B1B}" type="slidenum">
              <a:rPr lang="en-US" smtClean="0"/>
              <a:t>1</a:t>
            </a:fld>
            <a:endParaRPr lang="en-US"/>
          </a:p>
        </p:txBody>
      </p:sp>
    </p:spTree>
    <p:extLst>
      <p:ext uri="{BB962C8B-B14F-4D97-AF65-F5344CB8AC3E}">
        <p14:creationId xmlns:p14="http://schemas.microsoft.com/office/powerpoint/2010/main" val="13473070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99F959-1C5C-4703-AFB3-E74A30CE3B1B}" type="slidenum">
              <a:rPr lang="en-US" smtClean="0"/>
              <a:t>10</a:t>
            </a:fld>
            <a:endParaRPr lang="en-US"/>
          </a:p>
        </p:txBody>
      </p:sp>
    </p:spTree>
    <p:extLst>
      <p:ext uri="{BB962C8B-B14F-4D97-AF65-F5344CB8AC3E}">
        <p14:creationId xmlns:p14="http://schemas.microsoft.com/office/powerpoint/2010/main" val="30685223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99F959-1C5C-4703-AFB3-E74A30CE3B1B}" type="slidenum">
              <a:rPr lang="en-US" smtClean="0"/>
              <a:t>11</a:t>
            </a:fld>
            <a:endParaRPr lang="en-US"/>
          </a:p>
        </p:txBody>
      </p:sp>
    </p:spTree>
    <p:extLst>
      <p:ext uri="{BB962C8B-B14F-4D97-AF65-F5344CB8AC3E}">
        <p14:creationId xmlns:p14="http://schemas.microsoft.com/office/powerpoint/2010/main" val="21781026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99F959-1C5C-4703-AFB3-E74A30CE3B1B}" type="slidenum">
              <a:rPr lang="en-US" smtClean="0"/>
              <a:t>12</a:t>
            </a:fld>
            <a:endParaRPr lang="en-US"/>
          </a:p>
        </p:txBody>
      </p:sp>
    </p:spTree>
    <p:extLst>
      <p:ext uri="{BB962C8B-B14F-4D97-AF65-F5344CB8AC3E}">
        <p14:creationId xmlns:p14="http://schemas.microsoft.com/office/powerpoint/2010/main" val="6300911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99F959-1C5C-4703-AFB3-E74A30CE3B1B}" type="slidenum">
              <a:rPr lang="en-US" smtClean="0"/>
              <a:t>13</a:t>
            </a:fld>
            <a:endParaRPr lang="en-US"/>
          </a:p>
        </p:txBody>
      </p:sp>
    </p:spTree>
    <p:extLst>
      <p:ext uri="{BB962C8B-B14F-4D97-AF65-F5344CB8AC3E}">
        <p14:creationId xmlns:p14="http://schemas.microsoft.com/office/powerpoint/2010/main" val="26606697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99F959-1C5C-4703-AFB3-E74A30CE3B1B}" type="slidenum">
              <a:rPr lang="en-US" smtClean="0"/>
              <a:t>14</a:t>
            </a:fld>
            <a:endParaRPr lang="en-US"/>
          </a:p>
        </p:txBody>
      </p:sp>
    </p:spTree>
    <p:extLst>
      <p:ext uri="{BB962C8B-B14F-4D97-AF65-F5344CB8AC3E}">
        <p14:creationId xmlns:p14="http://schemas.microsoft.com/office/powerpoint/2010/main" val="39868067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99F959-1C5C-4703-AFB3-E74A30CE3B1B}" type="slidenum">
              <a:rPr lang="en-US" smtClean="0"/>
              <a:t>15</a:t>
            </a:fld>
            <a:endParaRPr lang="en-US"/>
          </a:p>
        </p:txBody>
      </p:sp>
    </p:spTree>
    <p:extLst>
      <p:ext uri="{BB962C8B-B14F-4D97-AF65-F5344CB8AC3E}">
        <p14:creationId xmlns:p14="http://schemas.microsoft.com/office/powerpoint/2010/main" val="29045666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99F959-1C5C-4703-AFB3-E74A30CE3B1B}" type="slidenum">
              <a:rPr lang="en-US" smtClean="0"/>
              <a:t>16</a:t>
            </a:fld>
            <a:endParaRPr lang="en-US"/>
          </a:p>
        </p:txBody>
      </p:sp>
    </p:spTree>
    <p:extLst>
      <p:ext uri="{BB962C8B-B14F-4D97-AF65-F5344CB8AC3E}">
        <p14:creationId xmlns:p14="http://schemas.microsoft.com/office/powerpoint/2010/main" val="3846738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99F959-1C5C-4703-AFB3-E74A30CE3B1B}" type="slidenum">
              <a:rPr lang="en-US" smtClean="0"/>
              <a:t>2</a:t>
            </a:fld>
            <a:endParaRPr lang="en-US"/>
          </a:p>
        </p:txBody>
      </p:sp>
    </p:spTree>
    <p:extLst>
      <p:ext uri="{BB962C8B-B14F-4D97-AF65-F5344CB8AC3E}">
        <p14:creationId xmlns:p14="http://schemas.microsoft.com/office/powerpoint/2010/main" val="26583899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99F959-1C5C-4703-AFB3-E74A30CE3B1B}" type="slidenum">
              <a:rPr lang="en-US" smtClean="0"/>
              <a:t>3</a:t>
            </a:fld>
            <a:endParaRPr lang="en-US"/>
          </a:p>
        </p:txBody>
      </p:sp>
    </p:spTree>
    <p:extLst>
      <p:ext uri="{BB962C8B-B14F-4D97-AF65-F5344CB8AC3E}">
        <p14:creationId xmlns:p14="http://schemas.microsoft.com/office/powerpoint/2010/main" val="31797344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99F959-1C5C-4703-AFB3-E74A30CE3B1B}" type="slidenum">
              <a:rPr lang="en-US" smtClean="0"/>
              <a:t>4</a:t>
            </a:fld>
            <a:endParaRPr lang="en-US"/>
          </a:p>
        </p:txBody>
      </p:sp>
    </p:spTree>
    <p:extLst>
      <p:ext uri="{BB962C8B-B14F-4D97-AF65-F5344CB8AC3E}">
        <p14:creationId xmlns:p14="http://schemas.microsoft.com/office/powerpoint/2010/main" val="1554648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99F959-1C5C-4703-AFB3-E74A30CE3B1B}" type="slidenum">
              <a:rPr lang="en-US" smtClean="0"/>
              <a:t>5</a:t>
            </a:fld>
            <a:endParaRPr lang="en-US"/>
          </a:p>
        </p:txBody>
      </p:sp>
    </p:spTree>
    <p:extLst>
      <p:ext uri="{BB962C8B-B14F-4D97-AF65-F5344CB8AC3E}">
        <p14:creationId xmlns:p14="http://schemas.microsoft.com/office/powerpoint/2010/main" val="16880917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99F959-1C5C-4703-AFB3-E74A30CE3B1B}" type="slidenum">
              <a:rPr lang="en-US" smtClean="0"/>
              <a:t>6</a:t>
            </a:fld>
            <a:endParaRPr lang="en-US"/>
          </a:p>
        </p:txBody>
      </p:sp>
    </p:spTree>
    <p:extLst>
      <p:ext uri="{BB962C8B-B14F-4D97-AF65-F5344CB8AC3E}">
        <p14:creationId xmlns:p14="http://schemas.microsoft.com/office/powerpoint/2010/main" val="7175027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99F959-1C5C-4703-AFB3-E74A30CE3B1B}" type="slidenum">
              <a:rPr lang="en-US" smtClean="0"/>
              <a:t>7</a:t>
            </a:fld>
            <a:endParaRPr lang="en-US"/>
          </a:p>
        </p:txBody>
      </p:sp>
    </p:spTree>
    <p:extLst>
      <p:ext uri="{BB962C8B-B14F-4D97-AF65-F5344CB8AC3E}">
        <p14:creationId xmlns:p14="http://schemas.microsoft.com/office/powerpoint/2010/main" val="41369985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99F959-1C5C-4703-AFB3-E74A30CE3B1B}" type="slidenum">
              <a:rPr lang="en-US" smtClean="0"/>
              <a:t>8</a:t>
            </a:fld>
            <a:endParaRPr lang="en-US"/>
          </a:p>
        </p:txBody>
      </p:sp>
    </p:spTree>
    <p:extLst>
      <p:ext uri="{BB962C8B-B14F-4D97-AF65-F5344CB8AC3E}">
        <p14:creationId xmlns:p14="http://schemas.microsoft.com/office/powerpoint/2010/main" val="14855975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99F959-1C5C-4703-AFB3-E74A30CE3B1B}" type="slidenum">
              <a:rPr lang="en-US" smtClean="0"/>
              <a:t>9</a:t>
            </a:fld>
            <a:endParaRPr lang="en-US"/>
          </a:p>
        </p:txBody>
      </p:sp>
    </p:spTree>
    <p:extLst>
      <p:ext uri="{BB962C8B-B14F-4D97-AF65-F5344CB8AC3E}">
        <p14:creationId xmlns:p14="http://schemas.microsoft.com/office/powerpoint/2010/main" val="1304843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753E66C-257A-4860-8A53-D699A6C281D5}"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BAE9F0-02ED-47C2-A4D8-0A222EED5783}" type="slidenum">
              <a:rPr lang="en-US" smtClean="0"/>
              <a:t>‹#›</a:t>
            </a:fld>
            <a:endParaRPr lang="en-US"/>
          </a:p>
        </p:txBody>
      </p:sp>
    </p:spTree>
    <p:extLst>
      <p:ext uri="{BB962C8B-B14F-4D97-AF65-F5344CB8AC3E}">
        <p14:creationId xmlns:p14="http://schemas.microsoft.com/office/powerpoint/2010/main" val="2220954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753E66C-257A-4860-8A53-D699A6C281D5}"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BAE9F0-02ED-47C2-A4D8-0A222EED5783}" type="slidenum">
              <a:rPr lang="en-US" smtClean="0"/>
              <a:t>‹#›</a:t>
            </a:fld>
            <a:endParaRPr lang="en-US"/>
          </a:p>
        </p:txBody>
      </p:sp>
    </p:spTree>
    <p:extLst>
      <p:ext uri="{BB962C8B-B14F-4D97-AF65-F5344CB8AC3E}">
        <p14:creationId xmlns:p14="http://schemas.microsoft.com/office/powerpoint/2010/main" val="12534424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753E66C-257A-4860-8A53-D699A6C281D5}"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BAE9F0-02ED-47C2-A4D8-0A222EED5783}" type="slidenum">
              <a:rPr lang="en-US" smtClean="0"/>
              <a:t>‹#›</a:t>
            </a:fld>
            <a:endParaRPr lang="en-US"/>
          </a:p>
        </p:txBody>
      </p:sp>
    </p:spTree>
    <p:extLst>
      <p:ext uri="{BB962C8B-B14F-4D97-AF65-F5344CB8AC3E}">
        <p14:creationId xmlns:p14="http://schemas.microsoft.com/office/powerpoint/2010/main" val="11676127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ubtitle Page2">
    <p:spTree>
      <p:nvGrpSpPr>
        <p:cNvPr id="1" name=""/>
        <p:cNvGrpSpPr/>
        <p:nvPr/>
      </p:nvGrpSpPr>
      <p:grpSpPr>
        <a:xfrm>
          <a:off x="0" y="0"/>
          <a:ext cx="0" cy="0"/>
          <a:chOff x="0" y="0"/>
          <a:chExt cx="0" cy="0"/>
        </a:xfrm>
      </p:grpSpPr>
      <p:grpSp>
        <p:nvGrpSpPr>
          <p:cNvPr id="11" name="Group 10"/>
          <p:cNvGrpSpPr/>
          <p:nvPr userDrawn="1"/>
        </p:nvGrpSpPr>
        <p:grpSpPr>
          <a:xfrm>
            <a:off x="9257965" y="0"/>
            <a:ext cx="2946400" cy="6858000"/>
            <a:chOff x="6943474" y="0"/>
            <a:chExt cx="2209800" cy="6858000"/>
          </a:xfrm>
        </p:grpSpPr>
        <p:pic>
          <p:nvPicPr>
            <p:cNvPr id="12" name="Picture 11"/>
            <p:cNvPicPr>
              <a:picLocks noChangeAspect="1"/>
            </p:cNvPicPr>
            <p:nvPr userDrawn="1"/>
          </p:nvPicPr>
          <p:blipFill rotWithShape="1">
            <a:blip r:embed="rId2">
              <a:extLst>
                <a:ext uri="{28A0092B-C50C-407E-A947-70E740481C1C}">
                  <a14:useLocalDpi xmlns:a14="http://schemas.microsoft.com/office/drawing/2010/main" val="0"/>
                </a:ext>
              </a:extLst>
            </a:blip>
            <a:srcRect t="21743" r="8188" b="2991"/>
            <a:stretch/>
          </p:blipFill>
          <p:spPr>
            <a:xfrm>
              <a:off x="6943474" y="0"/>
              <a:ext cx="2209800" cy="6858000"/>
            </a:xfrm>
            <a:prstGeom prst="rect">
              <a:avLst/>
            </a:prstGeom>
          </p:spPr>
        </p:pic>
        <p:grpSp>
          <p:nvGrpSpPr>
            <p:cNvPr id="13" name="Group 12"/>
            <p:cNvGrpSpPr/>
            <p:nvPr userDrawn="1"/>
          </p:nvGrpSpPr>
          <p:grpSpPr>
            <a:xfrm>
              <a:off x="7669845" y="5815586"/>
              <a:ext cx="1371600" cy="757931"/>
              <a:chOff x="7496175" y="6019800"/>
              <a:chExt cx="1371600" cy="757931"/>
            </a:xfrm>
          </p:grpSpPr>
          <p:pic>
            <p:nvPicPr>
              <p:cNvPr id="14" name="Picture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43800" y="6019800"/>
                <a:ext cx="1274067" cy="542706"/>
              </a:xfrm>
              <a:prstGeom prst="rect">
                <a:avLst/>
              </a:prstGeom>
            </p:spPr>
          </p:pic>
          <p:sp>
            <p:nvSpPr>
              <p:cNvPr id="15" name="TextBox 14"/>
              <p:cNvSpPr txBox="1"/>
              <p:nvPr userDrawn="1"/>
            </p:nvSpPr>
            <p:spPr>
              <a:xfrm>
                <a:off x="7496175" y="6562287"/>
                <a:ext cx="1371600" cy="215444"/>
              </a:xfrm>
              <a:prstGeom prst="rect">
                <a:avLst/>
              </a:prstGeom>
              <a:noFill/>
              <a:ln>
                <a:noFill/>
              </a:ln>
            </p:spPr>
            <p:txBody>
              <a:bodyPr wrap="square" rtlCol="0">
                <a:spAutoFit/>
              </a:bodyPr>
              <a:lstStyle/>
              <a:p>
                <a:pPr algn="ctr"/>
                <a:r>
                  <a:rPr lang="en-US" sz="800" b="1" dirty="0">
                    <a:ln>
                      <a:noFill/>
                    </a:ln>
                    <a:solidFill>
                      <a:srgbClr val="00505C"/>
                    </a:solidFill>
                    <a:latin typeface="Segoe UI" pitchFamily="34" charset="0"/>
                    <a:ea typeface="Segoe UI" pitchFamily="34" charset="0"/>
                    <a:cs typeface="Segoe UI" pitchFamily="34" charset="0"/>
                  </a:rPr>
                  <a:t>www.leedsgrenville.com</a:t>
                </a:r>
                <a:endParaRPr lang="en-CA" sz="800" b="1" dirty="0">
                  <a:ln>
                    <a:noFill/>
                  </a:ln>
                  <a:solidFill>
                    <a:srgbClr val="00505C"/>
                  </a:solidFill>
                  <a:latin typeface="Segoe UI" pitchFamily="34" charset="0"/>
                  <a:ea typeface="Segoe UI" pitchFamily="34" charset="0"/>
                  <a:cs typeface="Segoe UI" pitchFamily="34" charset="0"/>
                </a:endParaRPr>
              </a:p>
            </p:txBody>
          </p:sp>
        </p:grpSp>
      </p:grpSp>
      <p:sp>
        <p:nvSpPr>
          <p:cNvPr id="17" name="Title 1"/>
          <p:cNvSpPr>
            <a:spLocks noGrp="1"/>
          </p:cNvSpPr>
          <p:nvPr>
            <p:ph type="title" hasCustomPrompt="1"/>
          </p:nvPr>
        </p:nvSpPr>
        <p:spPr>
          <a:xfrm>
            <a:off x="914400" y="3276601"/>
            <a:ext cx="10363200" cy="1362075"/>
          </a:xfrm>
        </p:spPr>
        <p:txBody>
          <a:bodyPr anchor="t"/>
          <a:lstStyle>
            <a:lvl1pPr algn="l">
              <a:defRPr sz="4000" b="1" cap="all">
                <a:solidFill>
                  <a:srgbClr val="00505C"/>
                </a:solidFill>
              </a:defRPr>
            </a:lvl1pPr>
          </a:lstStyle>
          <a:p>
            <a:r>
              <a:rPr lang="en-US" dirty="0"/>
              <a:t>Click to edit Master </a:t>
            </a:r>
            <a:r>
              <a:rPr lang="en-US" dirty="0" err="1"/>
              <a:t>SUBtitle</a:t>
            </a:r>
            <a:r>
              <a:rPr lang="en-US" dirty="0"/>
              <a:t> style</a:t>
            </a:r>
            <a:endParaRPr lang="en-CA" dirty="0"/>
          </a:p>
        </p:txBody>
      </p:sp>
    </p:spTree>
    <p:extLst>
      <p:ext uri="{BB962C8B-B14F-4D97-AF65-F5344CB8AC3E}">
        <p14:creationId xmlns:p14="http://schemas.microsoft.com/office/powerpoint/2010/main" val="16963870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ubtitle Page1">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17600" y="3581401"/>
            <a:ext cx="10363200" cy="1362075"/>
          </a:xfrm>
        </p:spPr>
        <p:txBody>
          <a:bodyPr anchor="t"/>
          <a:lstStyle>
            <a:lvl1pPr algn="l">
              <a:defRPr sz="4000" b="1" cap="all">
                <a:solidFill>
                  <a:srgbClr val="00505C"/>
                </a:solidFill>
              </a:defRPr>
            </a:lvl1pPr>
          </a:lstStyle>
          <a:p>
            <a:r>
              <a:rPr lang="en-US" dirty="0"/>
              <a:t>Click to edit Master </a:t>
            </a:r>
            <a:r>
              <a:rPr lang="en-US" dirty="0" err="1"/>
              <a:t>SUBtitle</a:t>
            </a:r>
            <a:r>
              <a:rPr lang="en-US" dirty="0"/>
              <a:t> style</a:t>
            </a:r>
            <a:endParaRPr lang="en-CA" dirty="0"/>
          </a:p>
        </p:txBody>
      </p:sp>
      <p:pic>
        <p:nvPicPr>
          <p:cNvPr id="8" name="Picture 7"/>
          <p:cNvPicPr>
            <a:picLocks noChangeAspect="1"/>
          </p:cNvPicPr>
          <p:nvPr userDrawn="1"/>
        </p:nvPicPr>
        <p:blipFill>
          <a:blip r:embed="rId2" cstate="print">
            <a:biLevel thresh="25000"/>
            <a:extLst>
              <a:ext uri="{28A0092B-C50C-407E-A947-70E740481C1C}">
                <a14:useLocalDpi xmlns:a14="http://schemas.microsoft.com/office/drawing/2010/main" val="0"/>
              </a:ext>
            </a:extLst>
          </a:blip>
          <a:stretch>
            <a:fillRect/>
          </a:stretch>
        </p:blipFill>
        <p:spPr>
          <a:xfrm>
            <a:off x="609601" y="304801"/>
            <a:ext cx="2569980" cy="819915"/>
          </a:xfrm>
          <a:prstGeom prst="rect">
            <a:avLst/>
          </a:prstGeom>
        </p:spPr>
      </p:pic>
    </p:spTree>
    <p:extLst>
      <p:ext uri="{BB962C8B-B14F-4D97-AF65-F5344CB8AC3E}">
        <p14:creationId xmlns:p14="http://schemas.microsoft.com/office/powerpoint/2010/main" val="40451899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ullet Slide">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1"/>
            <a:ext cx="10769600" cy="45259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7" name="Title 6"/>
          <p:cNvSpPr>
            <a:spLocks noGrp="1"/>
          </p:cNvSpPr>
          <p:nvPr>
            <p:ph type="title"/>
          </p:nvPr>
        </p:nvSpPr>
        <p:spPr/>
        <p:txBody>
          <a:bodyPr/>
          <a:lstStyle/>
          <a:p>
            <a:r>
              <a:rPr lang="en-US"/>
              <a:t>Click to edit Master title style</a:t>
            </a:r>
            <a:endParaRPr lang="en-CA"/>
          </a:p>
        </p:txBody>
      </p:sp>
      <p:sp>
        <p:nvSpPr>
          <p:cNvPr id="9" name="Footer Placeholder 8"/>
          <p:cNvSpPr>
            <a:spLocks noGrp="1"/>
          </p:cNvSpPr>
          <p:nvPr>
            <p:ph type="ftr" sz="quarter" idx="11"/>
          </p:nvPr>
        </p:nvSpPr>
        <p:spPr/>
        <p:txBody>
          <a:bodyPr/>
          <a:lstStyle/>
          <a:p>
            <a:endParaRPr lang="en-CA"/>
          </a:p>
        </p:txBody>
      </p:sp>
      <p:grpSp>
        <p:nvGrpSpPr>
          <p:cNvPr id="14" name="Group 13"/>
          <p:cNvGrpSpPr/>
          <p:nvPr userDrawn="1"/>
        </p:nvGrpSpPr>
        <p:grpSpPr>
          <a:xfrm>
            <a:off x="9257965" y="0"/>
            <a:ext cx="2946400" cy="6858000"/>
            <a:chOff x="6943474" y="0"/>
            <a:chExt cx="2209800" cy="6858000"/>
          </a:xfrm>
        </p:grpSpPr>
        <p:pic>
          <p:nvPicPr>
            <p:cNvPr id="10" name="Picture 9"/>
            <p:cNvPicPr>
              <a:picLocks noChangeAspect="1"/>
            </p:cNvPicPr>
            <p:nvPr userDrawn="1"/>
          </p:nvPicPr>
          <p:blipFill rotWithShape="1">
            <a:blip r:embed="rId2">
              <a:extLst>
                <a:ext uri="{28A0092B-C50C-407E-A947-70E740481C1C}">
                  <a14:useLocalDpi xmlns:a14="http://schemas.microsoft.com/office/drawing/2010/main" val="0"/>
                </a:ext>
              </a:extLst>
            </a:blip>
            <a:srcRect t="21743" r="8188" b="2991"/>
            <a:stretch/>
          </p:blipFill>
          <p:spPr>
            <a:xfrm>
              <a:off x="6943474" y="0"/>
              <a:ext cx="2209800" cy="6858000"/>
            </a:xfrm>
            <a:prstGeom prst="rect">
              <a:avLst/>
            </a:prstGeom>
          </p:spPr>
        </p:pic>
        <p:grpSp>
          <p:nvGrpSpPr>
            <p:cNvPr id="11" name="Group 10"/>
            <p:cNvGrpSpPr/>
            <p:nvPr userDrawn="1"/>
          </p:nvGrpSpPr>
          <p:grpSpPr>
            <a:xfrm>
              <a:off x="7669845" y="5815586"/>
              <a:ext cx="1371600" cy="757931"/>
              <a:chOff x="7496175" y="6019800"/>
              <a:chExt cx="1371600" cy="757931"/>
            </a:xfrm>
          </p:grpSpPr>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43800" y="6019800"/>
                <a:ext cx="1274067" cy="542706"/>
              </a:xfrm>
              <a:prstGeom prst="rect">
                <a:avLst/>
              </a:prstGeom>
            </p:spPr>
          </p:pic>
          <p:sp>
            <p:nvSpPr>
              <p:cNvPr id="13" name="TextBox 12"/>
              <p:cNvSpPr txBox="1"/>
              <p:nvPr userDrawn="1"/>
            </p:nvSpPr>
            <p:spPr>
              <a:xfrm>
                <a:off x="7496175" y="6562287"/>
                <a:ext cx="1371600" cy="215444"/>
              </a:xfrm>
              <a:prstGeom prst="rect">
                <a:avLst/>
              </a:prstGeom>
              <a:noFill/>
              <a:ln>
                <a:noFill/>
              </a:ln>
            </p:spPr>
            <p:txBody>
              <a:bodyPr wrap="square" rtlCol="0">
                <a:spAutoFit/>
              </a:bodyPr>
              <a:lstStyle/>
              <a:p>
                <a:pPr algn="ctr"/>
                <a:r>
                  <a:rPr lang="en-US" sz="800" b="1" dirty="0">
                    <a:ln>
                      <a:noFill/>
                    </a:ln>
                    <a:solidFill>
                      <a:srgbClr val="00505C"/>
                    </a:solidFill>
                    <a:latin typeface="Segoe UI" pitchFamily="34" charset="0"/>
                    <a:ea typeface="Segoe UI" pitchFamily="34" charset="0"/>
                    <a:cs typeface="Segoe UI" pitchFamily="34" charset="0"/>
                  </a:rPr>
                  <a:t>www.leedsgrenville.com</a:t>
                </a:r>
                <a:endParaRPr lang="en-CA" sz="800" b="1" dirty="0">
                  <a:ln>
                    <a:noFill/>
                  </a:ln>
                  <a:solidFill>
                    <a:srgbClr val="00505C"/>
                  </a:solidFill>
                  <a:latin typeface="Segoe UI" pitchFamily="34" charset="0"/>
                  <a:ea typeface="Segoe UI" pitchFamily="34" charset="0"/>
                  <a:cs typeface="Segoe UI" pitchFamily="34" charset="0"/>
                </a:endParaRPr>
              </a:p>
            </p:txBody>
          </p:sp>
        </p:grpSp>
      </p:grpSp>
      <p:sp>
        <p:nvSpPr>
          <p:cNvPr id="15" name="Slide Number Placeholder 6"/>
          <p:cNvSpPr>
            <a:spLocks noGrp="1"/>
          </p:cNvSpPr>
          <p:nvPr>
            <p:ph type="sldNum" sz="quarter" idx="12"/>
          </p:nvPr>
        </p:nvSpPr>
        <p:spPr>
          <a:xfrm>
            <a:off x="609600" y="6324411"/>
            <a:ext cx="2019635" cy="365125"/>
          </a:xfrm>
          <a:prstGeom prst="rect">
            <a:avLst/>
          </a:prstGeom>
        </p:spPr>
        <p:txBody>
          <a:bodyPr/>
          <a:lstStyle>
            <a:lvl1pPr algn="l">
              <a:defRPr/>
            </a:lvl1pPr>
          </a:lstStyle>
          <a:p>
            <a:fld id="{7F254CE5-5F97-4A39-8582-3116ADB6EC1A}" type="slidenum">
              <a:rPr lang="en-CA" smtClean="0"/>
              <a:pPr/>
              <a:t>‹#›</a:t>
            </a:fld>
            <a:endParaRPr lang="en-CA" dirty="0"/>
          </a:p>
        </p:txBody>
      </p:sp>
    </p:spTree>
    <p:extLst>
      <p:ext uri="{BB962C8B-B14F-4D97-AF65-F5344CB8AC3E}">
        <p14:creationId xmlns:p14="http://schemas.microsoft.com/office/powerpoint/2010/main" val="449283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CA" dirty="0"/>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6" name="Footer Placeholder 5"/>
          <p:cNvSpPr>
            <a:spLocks noGrp="1"/>
          </p:cNvSpPr>
          <p:nvPr>
            <p:ph type="ftr" sz="quarter" idx="11"/>
          </p:nvPr>
        </p:nvSpPr>
        <p:spPr>
          <a:xfrm>
            <a:off x="4165600" y="6367105"/>
            <a:ext cx="3860800" cy="365125"/>
          </a:xfrm>
        </p:spPr>
        <p:txBody>
          <a:bodyPr/>
          <a:lstStyle/>
          <a:p>
            <a:endParaRPr lang="en-CA" dirty="0"/>
          </a:p>
        </p:txBody>
      </p:sp>
      <p:sp>
        <p:nvSpPr>
          <p:cNvPr id="7" name="Slide Number Placeholder 6"/>
          <p:cNvSpPr>
            <a:spLocks noGrp="1"/>
          </p:cNvSpPr>
          <p:nvPr>
            <p:ph type="sldNum" sz="quarter" idx="12"/>
          </p:nvPr>
        </p:nvSpPr>
        <p:spPr>
          <a:xfrm>
            <a:off x="609600" y="6324411"/>
            <a:ext cx="2019635" cy="365125"/>
          </a:xfrm>
          <a:prstGeom prst="rect">
            <a:avLst/>
          </a:prstGeom>
        </p:spPr>
        <p:txBody>
          <a:bodyPr/>
          <a:lstStyle>
            <a:lvl1pPr algn="l">
              <a:defRPr/>
            </a:lvl1pPr>
          </a:lstStyle>
          <a:p>
            <a:fld id="{7F254CE5-5F97-4A39-8582-3116ADB6EC1A}" type="slidenum">
              <a:rPr lang="en-CA" smtClean="0"/>
              <a:pPr/>
              <a:t>‹#›</a:t>
            </a:fld>
            <a:endParaRPr lang="en-CA" dirty="0"/>
          </a:p>
        </p:txBody>
      </p:sp>
      <p:grpSp>
        <p:nvGrpSpPr>
          <p:cNvPr id="8" name="Group 7"/>
          <p:cNvGrpSpPr/>
          <p:nvPr userDrawn="1"/>
        </p:nvGrpSpPr>
        <p:grpSpPr>
          <a:xfrm>
            <a:off x="9257965" y="0"/>
            <a:ext cx="2946400" cy="6858000"/>
            <a:chOff x="6943474" y="0"/>
            <a:chExt cx="2209800" cy="6858000"/>
          </a:xfrm>
        </p:grpSpPr>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t="21743" r="8188" b="2991"/>
            <a:stretch/>
          </p:blipFill>
          <p:spPr>
            <a:xfrm>
              <a:off x="6943474" y="0"/>
              <a:ext cx="2209800" cy="6858000"/>
            </a:xfrm>
            <a:prstGeom prst="rect">
              <a:avLst/>
            </a:prstGeom>
          </p:spPr>
        </p:pic>
        <p:grpSp>
          <p:nvGrpSpPr>
            <p:cNvPr id="10" name="Group 9"/>
            <p:cNvGrpSpPr/>
            <p:nvPr userDrawn="1"/>
          </p:nvGrpSpPr>
          <p:grpSpPr>
            <a:xfrm>
              <a:off x="7669845" y="5815586"/>
              <a:ext cx="1371600" cy="757931"/>
              <a:chOff x="7496175" y="6019800"/>
              <a:chExt cx="1371600" cy="757931"/>
            </a:xfrm>
          </p:grpSpPr>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43800" y="6019800"/>
                <a:ext cx="1274067" cy="542706"/>
              </a:xfrm>
              <a:prstGeom prst="rect">
                <a:avLst/>
              </a:prstGeom>
            </p:spPr>
          </p:pic>
          <p:sp>
            <p:nvSpPr>
              <p:cNvPr id="12" name="TextBox 11"/>
              <p:cNvSpPr txBox="1"/>
              <p:nvPr userDrawn="1"/>
            </p:nvSpPr>
            <p:spPr>
              <a:xfrm>
                <a:off x="7496175" y="6562287"/>
                <a:ext cx="1371600" cy="215444"/>
              </a:xfrm>
              <a:prstGeom prst="rect">
                <a:avLst/>
              </a:prstGeom>
              <a:noFill/>
              <a:ln>
                <a:noFill/>
              </a:ln>
            </p:spPr>
            <p:txBody>
              <a:bodyPr wrap="square" rtlCol="0">
                <a:spAutoFit/>
              </a:bodyPr>
              <a:lstStyle/>
              <a:p>
                <a:pPr algn="ctr"/>
                <a:r>
                  <a:rPr lang="en-US" sz="800" b="1" dirty="0">
                    <a:ln>
                      <a:noFill/>
                    </a:ln>
                    <a:solidFill>
                      <a:srgbClr val="00505C"/>
                    </a:solidFill>
                    <a:latin typeface="Segoe UI" pitchFamily="34" charset="0"/>
                    <a:ea typeface="Segoe UI" pitchFamily="34" charset="0"/>
                    <a:cs typeface="Segoe UI" pitchFamily="34" charset="0"/>
                  </a:rPr>
                  <a:t>www.leedsgrenville.com</a:t>
                </a:r>
                <a:endParaRPr lang="en-CA" sz="800" b="1" dirty="0">
                  <a:ln>
                    <a:noFill/>
                  </a:ln>
                  <a:solidFill>
                    <a:srgbClr val="00505C"/>
                  </a:solidFill>
                  <a:latin typeface="Segoe UI" pitchFamily="34" charset="0"/>
                  <a:ea typeface="Segoe UI" pitchFamily="34" charset="0"/>
                  <a:cs typeface="Segoe UI" pitchFamily="34" charset="0"/>
                </a:endParaRPr>
              </a:p>
            </p:txBody>
          </p:sp>
        </p:grpSp>
      </p:grpSp>
    </p:spTree>
    <p:extLst>
      <p:ext uri="{BB962C8B-B14F-4D97-AF65-F5344CB8AC3E}">
        <p14:creationId xmlns:p14="http://schemas.microsoft.com/office/powerpoint/2010/main" val="1253844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753E66C-257A-4860-8A53-D699A6C281D5}"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BAE9F0-02ED-47C2-A4D8-0A222EED5783}" type="slidenum">
              <a:rPr lang="en-US" smtClean="0"/>
              <a:t>‹#›</a:t>
            </a:fld>
            <a:endParaRPr lang="en-US"/>
          </a:p>
        </p:txBody>
      </p:sp>
    </p:spTree>
    <p:extLst>
      <p:ext uri="{BB962C8B-B14F-4D97-AF65-F5344CB8AC3E}">
        <p14:creationId xmlns:p14="http://schemas.microsoft.com/office/powerpoint/2010/main" val="1630233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53E66C-257A-4860-8A53-D699A6C281D5}"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BAE9F0-02ED-47C2-A4D8-0A222EED5783}" type="slidenum">
              <a:rPr lang="en-US" smtClean="0"/>
              <a:t>‹#›</a:t>
            </a:fld>
            <a:endParaRPr lang="en-US"/>
          </a:p>
        </p:txBody>
      </p:sp>
    </p:spTree>
    <p:extLst>
      <p:ext uri="{BB962C8B-B14F-4D97-AF65-F5344CB8AC3E}">
        <p14:creationId xmlns:p14="http://schemas.microsoft.com/office/powerpoint/2010/main" val="2679662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753E66C-257A-4860-8A53-D699A6C281D5}" type="datetimeFigureOut">
              <a:rPr lang="en-US" smtClean="0"/>
              <a:t>12/6/2023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BAE9F0-02ED-47C2-A4D8-0A222EED5783}" type="slidenum">
              <a:rPr lang="en-US" smtClean="0"/>
              <a:t>‹#›</a:t>
            </a:fld>
            <a:endParaRPr lang="en-US"/>
          </a:p>
        </p:txBody>
      </p:sp>
    </p:spTree>
    <p:extLst>
      <p:ext uri="{BB962C8B-B14F-4D97-AF65-F5344CB8AC3E}">
        <p14:creationId xmlns:p14="http://schemas.microsoft.com/office/powerpoint/2010/main" val="1142948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753E66C-257A-4860-8A53-D699A6C281D5}" type="datetimeFigureOut">
              <a:rPr lang="en-US" smtClean="0"/>
              <a:t>12/6/2023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BAE9F0-02ED-47C2-A4D8-0A222EED5783}" type="slidenum">
              <a:rPr lang="en-US" smtClean="0"/>
              <a:t>‹#›</a:t>
            </a:fld>
            <a:endParaRPr lang="en-US"/>
          </a:p>
        </p:txBody>
      </p:sp>
    </p:spTree>
    <p:extLst>
      <p:ext uri="{BB962C8B-B14F-4D97-AF65-F5344CB8AC3E}">
        <p14:creationId xmlns:p14="http://schemas.microsoft.com/office/powerpoint/2010/main" val="1904305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753E66C-257A-4860-8A53-D699A6C281D5}" type="datetimeFigureOut">
              <a:rPr lang="en-US" smtClean="0"/>
              <a:t>12/6/2023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BAE9F0-02ED-47C2-A4D8-0A222EED5783}" type="slidenum">
              <a:rPr lang="en-US" smtClean="0"/>
              <a:t>‹#›</a:t>
            </a:fld>
            <a:endParaRPr lang="en-US"/>
          </a:p>
        </p:txBody>
      </p:sp>
    </p:spTree>
    <p:extLst>
      <p:ext uri="{BB962C8B-B14F-4D97-AF65-F5344CB8AC3E}">
        <p14:creationId xmlns:p14="http://schemas.microsoft.com/office/powerpoint/2010/main" val="3745512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53E66C-257A-4860-8A53-D699A6C281D5}" type="datetimeFigureOut">
              <a:rPr lang="en-US" smtClean="0"/>
              <a:t>12/6/2023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BAE9F0-02ED-47C2-A4D8-0A222EED5783}" type="slidenum">
              <a:rPr lang="en-US" smtClean="0"/>
              <a:t>‹#›</a:t>
            </a:fld>
            <a:endParaRPr lang="en-US"/>
          </a:p>
        </p:txBody>
      </p:sp>
    </p:spTree>
    <p:extLst>
      <p:ext uri="{BB962C8B-B14F-4D97-AF65-F5344CB8AC3E}">
        <p14:creationId xmlns:p14="http://schemas.microsoft.com/office/powerpoint/2010/main" val="79475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753E66C-257A-4860-8A53-D699A6C281D5}" type="datetimeFigureOut">
              <a:rPr lang="en-US" smtClean="0"/>
              <a:t>12/6/2023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BAE9F0-02ED-47C2-A4D8-0A222EED5783}" type="slidenum">
              <a:rPr lang="en-US" smtClean="0"/>
              <a:t>‹#›</a:t>
            </a:fld>
            <a:endParaRPr lang="en-US"/>
          </a:p>
        </p:txBody>
      </p:sp>
    </p:spTree>
    <p:extLst>
      <p:ext uri="{BB962C8B-B14F-4D97-AF65-F5344CB8AC3E}">
        <p14:creationId xmlns:p14="http://schemas.microsoft.com/office/powerpoint/2010/main" val="7624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753E66C-257A-4860-8A53-D699A6C281D5}" type="datetimeFigureOut">
              <a:rPr lang="en-US" smtClean="0"/>
              <a:t>12/6/2023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BAE9F0-02ED-47C2-A4D8-0A222EED5783}" type="slidenum">
              <a:rPr lang="en-US" smtClean="0"/>
              <a:t>‹#›</a:t>
            </a:fld>
            <a:endParaRPr lang="en-US"/>
          </a:p>
        </p:txBody>
      </p:sp>
    </p:spTree>
    <p:extLst>
      <p:ext uri="{BB962C8B-B14F-4D97-AF65-F5344CB8AC3E}">
        <p14:creationId xmlns:p14="http://schemas.microsoft.com/office/powerpoint/2010/main" val="2455596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53E66C-257A-4860-8A53-D699A6C281D5}" type="datetimeFigureOut">
              <a:rPr lang="en-US" smtClean="0"/>
              <a:t>12/6/2023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BAE9F0-02ED-47C2-A4D8-0A222EED5783}" type="slidenum">
              <a:rPr lang="en-US" smtClean="0"/>
              <a:t>‹#›</a:t>
            </a:fld>
            <a:endParaRPr lang="en-US"/>
          </a:p>
        </p:txBody>
      </p:sp>
    </p:spTree>
    <p:extLst>
      <p:ext uri="{BB962C8B-B14F-4D97-AF65-F5344CB8AC3E}">
        <p14:creationId xmlns:p14="http://schemas.microsoft.com/office/powerpoint/2010/main" val="3000614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12192000" cy="1600200"/>
          </a:xfrm>
          <a:prstGeom prst="rect">
            <a:avLst/>
          </a:prstGeom>
          <a:solidFill>
            <a:srgbClr val="78303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p>
        </p:txBody>
      </p:sp>
      <p:sp>
        <p:nvSpPr>
          <p:cNvPr id="2" name="Title Placeholder 1"/>
          <p:cNvSpPr>
            <a:spLocks noGrp="1"/>
          </p:cNvSpPr>
          <p:nvPr>
            <p:ph type="title"/>
          </p:nvPr>
        </p:nvSpPr>
        <p:spPr>
          <a:xfrm>
            <a:off x="609600" y="457200"/>
            <a:ext cx="10972800" cy="1143000"/>
          </a:xfrm>
          <a:prstGeom prst="rect">
            <a:avLst/>
          </a:prstGeom>
        </p:spPr>
        <p:txBody>
          <a:bodyPr vert="horz" lIns="91440" tIns="45720" rIns="91440" bIns="45720" rtlCol="0" anchor="ctr">
            <a:normAutofit/>
          </a:bodyPr>
          <a:lstStyle/>
          <a:p>
            <a:r>
              <a:rPr lang="en-US" dirty="0"/>
              <a:t>Click to edit Master title style</a:t>
            </a:r>
            <a:endParaRPr lang="en-CA"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dirty="0"/>
          </a:p>
        </p:txBody>
      </p:sp>
      <p:sp>
        <p:nvSpPr>
          <p:cNvPr id="18" name="Slide Number Placeholder 6"/>
          <p:cNvSpPr>
            <a:spLocks noGrp="1"/>
          </p:cNvSpPr>
          <p:nvPr>
            <p:ph type="sldNum" sz="quarter" idx="4"/>
          </p:nvPr>
        </p:nvSpPr>
        <p:spPr>
          <a:xfrm>
            <a:off x="609600" y="6324601"/>
            <a:ext cx="2844800" cy="365125"/>
          </a:xfrm>
          <a:prstGeom prst="rect">
            <a:avLst/>
          </a:prstGeom>
        </p:spPr>
        <p:txBody>
          <a:bodyPr anchor="ctr" anchorCtr="0"/>
          <a:lstStyle>
            <a:lvl1pPr algn="l">
              <a:defRPr sz="1200"/>
            </a:lvl1pPr>
          </a:lstStyle>
          <a:p>
            <a:fld id="{7F254CE5-5F97-4A39-8582-3116ADB6EC1A}" type="slidenum">
              <a:rPr lang="en-CA" smtClean="0"/>
              <a:pPr/>
              <a:t>‹#›</a:t>
            </a:fld>
            <a:endParaRPr lang="en-CA" dirty="0"/>
          </a:p>
        </p:txBody>
      </p:sp>
    </p:spTree>
    <p:extLst>
      <p:ext uri="{BB962C8B-B14F-4D97-AF65-F5344CB8AC3E}">
        <p14:creationId xmlns:p14="http://schemas.microsoft.com/office/powerpoint/2010/main" val="1023492876"/>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Lst>
  <p:hf hdr="0" ftr="0" dt="0"/>
  <p:txStyles>
    <p:titleStyle>
      <a:lvl1pPr algn="l" defTabSz="914400" rtl="0" eaLnBrk="1" latinLnBrk="0" hangingPunct="1">
        <a:spcBef>
          <a:spcPct val="0"/>
        </a:spcBef>
        <a:buNone/>
        <a:defRPr sz="3200" b="1" i="0" kern="1200" baseline="0">
          <a:solidFill>
            <a:schemeClr val="bg1"/>
          </a:solidFill>
          <a:latin typeface="Segoe UI"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5.pn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05871" y="3639238"/>
            <a:ext cx="6380251" cy="1688045"/>
          </a:xfrm>
        </p:spPr>
        <p:txBody>
          <a:bodyPr>
            <a:normAutofit fontScale="90000"/>
          </a:bodyPr>
          <a:lstStyle/>
          <a:p>
            <a:r>
              <a:rPr lang="en-US" sz="3200" dirty="0">
                <a:latin typeface="+mn-lt"/>
                <a:cs typeface="Arial" panose="020B0604020202020204" pitchFamily="34" charset="0"/>
              </a:rPr>
              <a:t>2024 Budget</a:t>
            </a:r>
            <a:br>
              <a:rPr lang="en-US" sz="3200" dirty="0">
                <a:latin typeface="+mn-lt"/>
                <a:cs typeface="Arial" panose="020B0604020202020204" pitchFamily="34" charset="0"/>
              </a:rPr>
            </a:br>
            <a:r>
              <a:rPr lang="en-US" sz="3200" dirty="0">
                <a:latin typeface="+mn-lt"/>
                <a:cs typeface="Arial" panose="020B0604020202020204" pitchFamily="34" charset="0"/>
              </a:rPr>
              <a:t>Health &amp; Social Services</a:t>
            </a:r>
            <a:br>
              <a:rPr lang="en-US" sz="3200" dirty="0">
                <a:latin typeface="+mn-lt"/>
                <a:cs typeface="Arial" panose="020B0604020202020204" pitchFamily="34" charset="0"/>
              </a:rPr>
            </a:br>
            <a:r>
              <a:rPr lang="en-US" sz="2400" dirty="0">
                <a:latin typeface="+mn-lt"/>
                <a:cs typeface="Arial" panose="020B0604020202020204" pitchFamily="34" charset="0"/>
              </a:rPr>
              <a:t>December 11, 2023</a:t>
            </a:r>
            <a:br>
              <a:rPr lang="en-US" sz="3200" dirty="0">
                <a:latin typeface="Arial" panose="020B0604020202020204" pitchFamily="34" charset="0"/>
                <a:cs typeface="Arial" panose="020B0604020202020204" pitchFamily="34" charset="0"/>
              </a:rPr>
            </a:br>
            <a:endParaRPr lang="en-US" sz="3200" dirty="0">
              <a:latin typeface="Arial" panose="020B0604020202020204" pitchFamily="34" charset="0"/>
              <a:cs typeface="Arial" panose="020B0604020202020204" pitchFamily="34" charset="0"/>
            </a:endParaRPr>
          </a:p>
        </p:txBody>
      </p:sp>
      <p:sp>
        <p:nvSpPr>
          <p:cNvPr id="4" name="Flowchart: Document 3"/>
          <p:cNvSpPr/>
          <p:nvPr/>
        </p:nvSpPr>
        <p:spPr>
          <a:xfrm>
            <a:off x="0" y="4632"/>
            <a:ext cx="12192000" cy="982196"/>
          </a:xfrm>
          <a:prstGeom prst="flowChartDocument">
            <a:avLst/>
          </a:prstGeom>
          <a:solidFill>
            <a:srgbClr val="631113"/>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0">
              <a:lnSpc>
                <a:spcPct val="100000"/>
              </a:lnSpc>
              <a:spcBef>
                <a:spcPts val="0"/>
              </a:spcBef>
              <a:spcAft>
                <a:spcPts val="0"/>
              </a:spcAft>
              <a:buClrTx/>
              <a:buSzTx/>
              <a:buFontTx/>
              <a:buNone/>
              <a:tabLst/>
              <a:defRPr/>
            </a:pPr>
            <a:endParaRPr kumimoji="0" lang="en-CA" sz="1350" b="0" i="0" u="none" strike="noStrike" kern="0" cap="none" spc="0" normalizeH="0" baseline="0" noProof="0">
              <a:ln>
                <a:noFill/>
              </a:ln>
              <a:solidFill>
                <a:srgbClr val="FFFFFF"/>
              </a:solidFill>
              <a:effectLst/>
              <a:uLnTx/>
              <a:uFillTx/>
              <a:latin typeface="Helvetica"/>
              <a:cs typeface="Helvetica"/>
              <a:sym typeface="Calibri"/>
            </a:endParaRPr>
          </a:p>
        </p:txBody>
      </p:sp>
      <p:sp>
        <p:nvSpPr>
          <p:cNvPr id="5" name="Flowchart: Document 4"/>
          <p:cNvSpPr/>
          <p:nvPr/>
        </p:nvSpPr>
        <p:spPr>
          <a:xfrm flipH="1" flipV="1">
            <a:off x="0" y="6146357"/>
            <a:ext cx="12192000" cy="712267"/>
          </a:xfrm>
          <a:prstGeom prst="flowChartDocument">
            <a:avLst/>
          </a:prstGeom>
          <a:solidFill>
            <a:srgbClr val="63111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CA" sz="1350"/>
          </a:p>
        </p:txBody>
      </p:sp>
      <p:pic>
        <p:nvPicPr>
          <p:cNvPr id="12" name="Picture 11" descr="A picture containing font, graphics, graphic design, logo&#10;&#10;Description automatically generated">
            <a:extLst>
              <a:ext uri="{FF2B5EF4-FFF2-40B4-BE49-F238E27FC236}">
                <a16:creationId xmlns:a16="http://schemas.microsoft.com/office/drawing/2014/main" id="{C0316AC6-CF3E-E97A-150F-314C4E3087D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55998" y="1326362"/>
            <a:ext cx="4479999" cy="2632796"/>
          </a:xfrm>
          <a:prstGeom prst="rect">
            <a:avLst/>
          </a:prstGeom>
        </p:spPr>
      </p:pic>
    </p:spTree>
    <p:extLst>
      <p:ext uri="{BB962C8B-B14F-4D97-AF65-F5344CB8AC3E}">
        <p14:creationId xmlns:p14="http://schemas.microsoft.com/office/powerpoint/2010/main" val="1788968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Document 5">
            <a:extLst>
              <a:ext uri="{FF2B5EF4-FFF2-40B4-BE49-F238E27FC236}">
                <a16:creationId xmlns:a16="http://schemas.microsoft.com/office/drawing/2014/main" id="{A6B3A4A8-5EF1-E779-7C50-87F86FD5E71E}"/>
              </a:ext>
            </a:extLst>
          </p:cNvPr>
          <p:cNvSpPr/>
          <p:nvPr/>
        </p:nvSpPr>
        <p:spPr>
          <a:xfrm>
            <a:off x="0" y="-15336"/>
            <a:ext cx="12192000" cy="982196"/>
          </a:xfrm>
          <a:prstGeom prst="flowChartDocument">
            <a:avLst/>
          </a:prstGeom>
          <a:solidFill>
            <a:srgbClr val="631113"/>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0">
              <a:lnSpc>
                <a:spcPct val="100000"/>
              </a:lnSpc>
              <a:spcBef>
                <a:spcPts val="0"/>
              </a:spcBef>
              <a:spcAft>
                <a:spcPts val="0"/>
              </a:spcAft>
              <a:buClrTx/>
              <a:buSzTx/>
              <a:buFontTx/>
              <a:buNone/>
              <a:tabLst/>
              <a:defRPr/>
            </a:pPr>
            <a:endParaRPr kumimoji="0" lang="en-CA" sz="1350" b="0" i="0" u="none" strike="noStrike" kern="0" cap="none" spc="0" normalizeH="0" baseline="0" noProof="0">
              <a:ln>
                <a:noFill/>
              </a:ln>
              <a:solidFill>
                <a:srgbClr val="FFFFFF"/>
              </a:solidFill>
              <a:effectLst/>
              <a:uLnTx/>
              <a:uFillTx/>
              <a:latin typeface="Helvetica"/>
              <a:cs typeface="Helvetica"/>
              <a:sym typeface="Calibri"/>
            </a:endParaRPr>
          </a:p>
        </p:txBody>
      </p:sp>
      <p:pic>
        <p:nvPicPr>
          <p:cNvPr id="5" name="Picture 2" descr="Prescott Logo -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449" y="104941"/>
            <a:ext cx="1989148" cy="74164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4" name="TextBox 3">
            <a:extLst>
              <a:ext uri="{FF2B5EF4-FFF2-40B4-BE49-F238E27FC236}">
                <a16:creationId xmlns:a16="http://schemas.microsoft.com/office/drawing/2014/main" id="{1FB924E9-DA02-8A96-56F9-C38798295985}"/>
              </a:ext>
            </a:extLst>
          </p:cNvPr>
          <p:cNvSpPr txBox="1"/>
          <p:nvPr/>
        </p:nvSpPr>
        <p:spPr>
          <a:xfrm flipH="1">
            <a:off x="2869659" y="157401"/>
            <a:ext cx="4486637" cy="646331"/>
          </a:xfrm>
          <a:prstGeom prst="rect">
            <a:avLst/>
          </a:prstGeom>
          <a:noFill/>
        </p:spPr>
        <p:txBody>
          <a:bodyPr wrap="square" rtlCol="0">
            <a:spAutoFit/>
          </a:bodyPr>
          <a:lstStyle/>
          <a:p>
            <a:r>
              <a:rPr lang="en-US" sz="3600" dirty="0">
                <a:solidFill>
                  <a:schemeClr val="bg1"/>
                </a:solidFill>
              </a:rPr>
              <a:t>Ontario Works</a:t>
            </a:r>
          </a:p>
        </p:txBody>
      </p:sp>
      <p:sp>
        <p:nvSpPr>
          <p:cNvPr id="12" name="TextBox 11">
            <a:extLst>
              <a:ext uri="{FF2B5EF4-FFF2-40B4-BE49-F238E27FC236}">
                <a16:creationId xmlns:a16="http://schemas.microsoft.com/office/drawing/2014/main" id="{9D3AB647-0B44-A2F2-27DB-4BFBD026F502}"/>
              </a:ext>
            </a:extLst>
          </p:cNvPr>
          <p:cNvSpPr txBox="1"/>
          <p:nvPr/>
        </p:nvSpPr>
        <p:spPr>
          <a:xfrm>
            <a:off x="482449" y="1404771"/>
            <a:ext cx="11190742" cy="5262979"/>
          </a:xfrm>
          <a:prstGeom prst="rect">
            <a:avLst/>
          </a:prstGeom>
          <a:noFill/>
        </p:spPr>
        <p:txBody>
          <a:bodyPr wrap="square">
            <a:spAutoFit/>
          </a:bodyPr>
          <a:lstStyle/>
          <a:p>
            <a:pPr marL="342900" indent="-342900">
              <a:buFont typeface="Arial" panose="020B0604020202020204" pitchFamily="34" charset="0"/>
              <a:buChar char="•"/>
            </a:pPr>
            <a:r>
              <a:rPr lang="en-US" sz="2400" dirty="0"/>
              <a:t>The United Counties of Leeds and Grenville is the Service Provider for the Ontario Works Program</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There is a cost sharing agreement between the United Counties and the 3 Single Tier Municipalities</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Cost allocation is based on 50% caseload and 50% weighted property assessment (2023 allocation is below)</a:t>
            </a:r>
          </a:p>
          <a:p>
            <a:pPr marL="800100" lvl="1" indent="-342900">
              <a:buFont typeface="Arial" panose="020B0604020202020204" pitchFamily="34" charset="0"/>
              <a:buChar char="•"/>
            </a:pPr>
            <a:r>
              <a:rPr lang="en-US" sz="2400" dirty="0"/>
              <a:t>Prescott			$126,811</a:t>
            </a:r>
          </a:p>
          <a:p>
            <a:pPr marL="800100" lvl="1" indent="-342900">
              <a:buFont typeface="Arial" panose="020B0604020202020204" pitchFamily="34" charset="0"/>
              <a:buChar char="•"/>
            </a:pPr>
            <a:r>
              <a:rPr lang="en-US" sz="2400" dirty="0"/>
              <a:t>Gananoque 		$146,552</a:t>
            </a:r>
          </a:p>
          <a:p>
            <a:pPr marL="800100" lvl="1" indent="-342900">
              <a:buFont typeface="Arial" panose="020B0604020202020204" pitchFamily="34" charset="0"/>
              <a:buChar char="•"/>
            </a:pPr>
            <a:r>
              <a:rPr lang="en-US" sz="2400" dirty="0"/>
              <a:t>Brockville		$768,982</a:t>
            </a:r>
          </a:p>
          <a:p>
            <a:pPr marL="800100" lvl="1" indent="-342900">
              <a:buFont typeface="Arial" panose="020B0604020202020204" pitchFamily="34" charset="0"/>
              <a:buChar char="•"/>
            </a:pPr>
            <a:r>
              <a:rPr lang="en-US" sz="2400" dirty="0"/>
              <a:t>United Counties	$1,438,104</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Mayor Shankar sits on the United Counties Joint Services Committee</a:t>
            </a:r>
          </a:p>
        </p:txBody>
      </p:sp>
    </p:spTree>
    <p:extLst>
      <p:ext uri="{BB962C8B-B14F-4D97-AF65-F5344CB8AC3E}">
        <p14:creationId xmlns:p14="http://schemas.microsoft.com/office/powerpoint/2010/main" val="916705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Document 5">
            <a:extLst>
              <a:ext uri="{FF2B5EF4-FFF2-40B4-BE49-F238E27FC236}">
                <a16:creationId xmlns:a16="http://schemas.microsoft.com/office/drawing/2014/main" id="{A6B3A4A8-5EF1-E779-7C50-87F86FD5E71E}"/>
              </a:ext>
            </a:extLst>
          </p:cNvPr>
          <p:cNvSpPr/>
          <p:nvPr/>
        </p:nvSpPr>
        <p:spPr>
          <a:xfrm>
            <a:off x="0" y="-15336"/>
            <a:ext cx="12192000" cy="982196"/>
          </a:xfrm>
          <a:prstGeom prst="flowChartDocument">
            <a:avLst/>
          </a:prstGeom>
          <a:solidFill>
            <a:srgbClr val="631113"/>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0">
              <a:lnSpc>
                <a:spcPct val="100000"/>
              </a:lnSpc>
              <a:spcBef>
                <a:spcPts val="0"/>
              </a:spcBef>
              <a:spcAft>
                <a:spcPts val="0"/>
              </a:spcAft>
              <a:buClrTx/>
              <a:buSzTx/>
              <a:buFontTx/>
              <a:buNone/>
              <a:tabLst/>
              <a:defRPr/>
            </a:pPr>
            <a:endParaRPr kumimoji="0" lang="en-CA" sz="1350" b="0" i="0" u="none" strike="noStrike" kern="0" cap="none" spc="0" normalizeH="0" baseline="0" noProof="0">
              <a:ln>
                <a:noFill/>
              </a:ln>
              <a:solidFill>
                <a:srgbClr val="FFFFFF"/>
              </a:solidFill>
              <a:effectLst/>
              <a:uLnTx/>
              <a:uFillTx/>
              <a:latin typeface="Helvetica"/>
              <a:cs typeface="Helvetica"/>
              <a:sym typeface="Calibri"/>
            </a:endParaRPr>
          </a:p>
        </p:txBody>
      </p:sp>
      <p:pic>
        <p:nvPicPr>
          <p:cNvPr id="5" name="Picture 2" descr="Prescott Logo -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449" y="104941"/>
            <a:ext cx="1989148" cy="74164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4" name="TextBox 3">
            <a:extLst>
              <a:ext uri="{FF2B5EF4-FFF2-40B4-BE49-F238E27FC236}">
                <a16:creationId xmlns:a16="http://schemas.microsoft.com/office/drawing/2014/main" id="{1FB924E9-DA02-8A96-56F9-C38798295985}"/>
              </a:ext>
            </a:extLst>
          </p:cNvPr>
          <p:cNvSpPr txBox="1"/>
          <p:nvPr/>
        </p:nvSpPr>
        <p:spPr>
          <a:xfrm flipH="1">
            <a:off x="2869659" y="157401"/>
            <a:ext cx="4486637" cy="646331"/>
          </a:xfrm>
          <a:prstGeom prst="rect">
            <a:avLst/>
          </a:prstGeom>
          <a:noFill/>
        </p:spPr>
        <p:txBody>
          <a:bodyPr wrap="square" rtlCol="0">
            <a:spAutoFit/>
          </a:bodyPr>
          <a:lstStyle/>
          <a:p>
            <a:r>
              <a:rPr lang="en-US" sz="3600" dirty="0">
                <a:solidFill>
                  <a:schemeClr val="bg1"/>
                </a:solidFill>
              </a:rPr>
              <a:t>St. Lawrence Lodge</a:t>
            </a:r>
          </a:p>
        </p:txBody>
      </p:sp>
      <p:sp>
        <p:nvSpPr>
          <p:cNvPr id="12" name="TextBox 11">
            <a:extLst>
              <a:ext uri="{FF2B5EF4-FFF2-40B4-BE49-F238E27FC236}">
                <a16:creationId xmlns:a16="http://schemas.microsoft.com/office/drawing/2014/main" id="{9D3AB647-0B44-A2F2-27DB-4BFBD026F502}"/>
              </a:ext>
            </a:extLst>
          </p:cNvPr>
          <p:cNvSpPr txBox="1"/>
          <p:nvPr/>
        </p:nvSpPr>
        <p:spPr>
          <a:xfrm>
            <a:off x="121577" y="966859"/>
            <a:ext cx="11948845" cy="5940088"/>
          </a:xfrm>
          <a:prstGeom prst="rect">
            <a:avLst/>
          </a:prstGeom>
          <a:noFill/>
        </p:spPr>
        <p:txBody>
          <a:bodyPr wrap="square">
            <a:spAutoFit/>
          </a:bodyPr>
          <a:lstStyle/>
          <a:p>
            <a:pPr marL="342900" indent="-342900">
              <a:buFont typeface="Arial" panose="020B0604020202020204" pitchFamily="34" charset="0"/>
              <a:buChar char="•"/>
            </a:pPr>
            <a:r>
              <a:rPr lang="en-US" sz="2000" dirty="0"/>
              <a:t>There is a cost sharing agreement with St. Lawrence Lodge and the four municipal partners of the United Counties and the 3 Single Tier Municipalities to provide support to St. Lawrence Lodge over and above the funding provided by the Province</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Cost allocation is based on five year running average of resident days from each municipality</a:t>
            </a:r>
          </a:p>
          <a:p>
            <a:pPr marL="800100" lvl="1" indent="-342900">
              <a:buFont typeface="Arial" panose="020B0604020202020204" pitchFamily="34" charset="0"/>
              <a:buChar char="•"/>
            </a:pPr>
            <a:r>
              <a:rPr lang="en-US" sz="2000" dirty="0"/>
              <a:t>2022 Prescott allocation was $183,883 (8% of total)</a:t>
            </a:r>
          </a:p>
          <a:p>
            <a:pPr marL="800100" lvl="1" indent="-342900">
              <a:buFont typeface="Arial" panose="020B0604020202020204" pitchFamily="34" charset="0"/>
              <a:buChar char="•"/>
            </a:pPr>
            <a:r>
              <a:rPr lang="en-US" sz="2000" dirty="0"/>
              <a:t>2023 Prescott allocation was $203,513 (7.5% of total)</a:t>
            </a:r>
          </a:p>
          <a:p>
            <a:pPr marL="800100" lvl="1" indent="-342900">
              <a:buFont typeface="Arial" panose="020B0604020202020204" pitchFamily="34" charset="0"/>
              <a:buChar char="•"/>
            </a:pPr>
            <a:r>
              <a:rPr lang="en-US" sz="2000" dirty="0"/>
              <a:t>2024 Prescott allocation is $379,290 (8.5% of total)</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2024 allocation increase is an overall 64% and 86% specific to Prescott</a:t>
            </a:r>
          </a:p>
          <a:p>
            <a:pPr marL="800100" lvl="1" indent="-342900">
              <a:buFont typeface="Arial" panose="020B0604020202020204" pitchFamily="34" charset="0"/>
              <a:buChar char="•"/>
            </a:pPr>
            <a:r>
              <a:rPr lang="en-US" sz="2000" dirty="0"/>
              <a:t>Increase due to hours of care mandated increase</a:t>
            </a:r>
          </a:p>
          <a:p>
            <a:pPr marL="800100" lvl="1" indent="-342900">
              <a:buFont typeface="Arial" panose="020B0604020202020204" pitchFamily="34" charset="0"/>
              <a:buChar char="•"/>
            </a:pPr>
            <a:r>
              <a:rPr lang="en-US" sz="2000" dirty="0"/>
              <a:t>Potential of arbitration awards for unionized staff</a:t>
            </a:r>
          </a:p>
          <a:p>
            <a:pPr marL="800100" lvl="1" indent="-342900">
              <a:buFont typeface="Arial" panose="020B0604020202020204" pitchFamily="34" charset="0"/>
              <a:buChar char="•"/>
            </a:pPr>
            <a:r>
              <a:rPr lang="en-US" sz="2000" dirty="0"/>
              <a:t>Prescott specific increase is a result of the 5-year rolling average bed usage increasing from 7.5% to 8.5% </a:t>
            </a:r>
          </a:p>
          <a:p>
            <a:pPr marL="800100" lvl="1"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The four partners also provide debt funding that was used to build the current 224 bed facility.  This is a yearly amount of $220,235 which is partially offset by provincial funding of $80,500.  The debt payments will end after 2024 and 2025 as will the offset funding.</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err="1"/>
              <a:t>Councillor</a:t>
            </a:r>
            <a:r>
              <a:rPr lang="en-US" sz="2000" dirty="0"/>
              <a:t> Burton sits on the St. Lawrence Lodge Committee of Management</a:t>
            </a:r>
          </a:p>
        </p:txBody>
      </p:sp>
    </p:spTree>
    <p:extLst>
      <p:ext uri="{BB962C8B-B14F-4D97-AF65-F5344CB8AC3E}">
        <p14:creationId xmlns:p14="http://schemas.microsoft.com/office/powerpoint/2010/main" val="18631520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Document 5">
            <a:extLst>
              <a:ext uri="{FF2B5EF4-FFF2-40B4-BE49-F238E27FC236}">
                <a16:creationId xmlns:a16="http://schemas.microsoft.com/office/drawing/2014/main" id="{A6B3A4A8-5EF1-E779-7C50-87F86FD5E71E}"/>
              </a:ext>
            </a:extLst>
          </p:cNvPr>
          <p:cNvSpPr/>
          <p:nvPr/>
        </p:nvSpPr>
        <p:spPr>
          <a:xfrm>
            <a:off x="0" y="-15336"/>
            <a:ext cx="12192000" cy="982196"/>
          </a:xfrm>
          <a:prstGeom prst="flowChartDocument">
            <a:avLst/>
          </a:prstGeom>
          <a:solidFill>
            <a:srgbClr val="631113"/>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0">
              <a:lnSpc>
                <a:spcPct val="100000"/>
              </a:lnSpc>
              <a:spcBef>
                <a:spcPts val="0"/>
              </a:spcBef>
              <a:spcAft>
                <a:spcPts val="0"/>
              </a:spcAft>
              <a:buClrTx/>
              <a:buSzTx/>
              <a:buFontTx/>
              <a:buNone/>
              <a:tabLst/>
              <a:defRPr/>
            </a:pPr>
            <a:endParaRPr kumimoji="0" lang="en-CA" sz="1350" b="0" i="0" u="none" strike="noStrike" kern="0" cap="none" spc="0" normalizeH="0" baseline="0" noProof="0">
              <a:ln>
                <a:noFill/>
              </a:ln>
              <a:solidFill>
                <a:srgbClr val="FFFFFF"/>
              </a:solidFill>
              <a:effectLst/>
              <a:uLnTx/>
              <a:uFillTx/>
              <a:latin typeface="Helvetica"/>
              <a:cs typeface="Helvetica"/>
              <a:sym typeface="Calibri"/>
            </a:endParaRPr>
          </a:p>
        </p:txBody>
      </p:sp>
      <p:pic>
        <p:nvPicPr>
          <p:cNvPr id="5" name="Picture 2" descr="Prescott Logo -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449" y="104941"/>
            <a:ext cx="1989148" cy="74164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4" name="TextBox 3">
            <a:extLst>
              <a:ext uri="{FF2B5EF4-FFF2-40B4-BE49-F238E27FC236}">
                <a16:creationId xmlns:a16="http://schemas.microsoft.com/office/drawing/2014/main" id="{1FB924E9-DA02-8A96-56F9-C38798295985}"/>
              </a:ext>
            </a:extLst>
          </p:cNvPr>
          <p:cNvSpPr txBox="1"/>
          <p:nvPr/>
        </p:nvSpPr>
        <p:spPr>
          <a:xfrm flipH="1">
            <a:off x="2869659" y="157401"/>
            <a:ext cx="4486637" cy="646331"/>
          </a:xfrm>
          <a:prstGeom prst="rect">
            <a:avLst/>
          </a:prstGeom>
          <a:noFill/>
        </p:spPr>
        <p:txBody>
          <a:bodyPr wrap="square" rtlCol="0">
            <a:spAutoFit/>
          </a:bodyPr>
          <a:lstStyle/>
          <a:p>
            <a:r>
              <a:rPr lang="en-US" sz="3600" dirty="0">
                <a:solidFill>
                  <a:schemeClr val="bg1"/>
                </a:solidFill>
              </a:rPr>
              <a:t>Children’s Services</a:t>
            </a:r>
          </a:p>
        </p:txBody>
      </p:sp>
      <p:sp>
        <p:nvSpPr>
          <p:cNvPr id="12" name="TextBox 11">
            <a:extLst>
              <a:ext uri="{FF2B5EF4-FFF2-40B4-BE49-F238E27FC236}">
                <a16:creationId xmlns:a16="http://schemas.microsoft.com/office/drawing/2014/main" id="{9D3AB647-0B44-A2F2-27DB-4BFBD026F502}"/>
              </a:ext>
            </a:extLst>
          </p:cNvPr>
          <p:cNvSpPr txBox="1"/>
          <p:nvPr/>
        </p:nvSpPr>
        <p:spPr>
          <a:xfrm>
            <a:off x="482449" y="1404771"/>
            <a:ext cx="11190742" cy="5262979"/>
          </a:xfrm>
          <a:prstGeom prst="rect">
            <a:avLst/>
          </a:prstGeom>
          <a:noFill/>
        </p:spPr>
        <p:txBody>
          <a:bodyPr wrap="square">
            <a:spAutoFit/>
          </a:bodyPr>
          <a:lstStyle/>
          <a:p>
            <a:pPr marL="342900" indent="-342900">
              <a:buFont typeface="Arial" panose="020B0604020202020204" pitchFamily="34" charset="0"/>
              <a:buChar char="•"/>
            </a:pPr>
            <a:r>
              <a:rPr lang="en-US" sz="2400" dirty="0"/>
              <a:t>The United Counties of Leeds and Grenville is the Service Provider for Children’s Services</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There is a cost sharing agreement between the United Counties and the 3 Single Tier Municipalities</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Cost allocation is based on 50% caseload and 50% weighted property assessment (2023 allocation is below)</a:t>
            </a:r>
          </a:p>
          <a:p>
            <a:pPr marL="800100" lvl="1" indent="-342900">
              <a:buFont typeface="Arial" panose="020B0604020202020204" pitchFamily="34" charset="0"/>
              <a:buChar char="•"/>
            </a:pPr>
            <a:r>
              <a:rPr lang="en-US" sz="2400" dirty="0"/>
              <a:t>Prescott			$44,553</a:t>
            </a:r>
          </a:p>
          <a:p>
            <a:pPr marL="800100" lvl="1" indent="-342900">
              <a:buFont typeface="Arial" panose="020B0604020202020204" pitchFamily="34" charset="0"/>
              <a:buChar char="•"/>
            </a:pPr>
            <a:r>
              <a:rPr lang="en-US" sz="2400" dirty="0"/>
              <a:t>Gananoque 		$36,729</a:t>
            </a:r>
          </a:p>
          <a:p>
            <a:pPr marL="800100" lvl="1" indent="-342900">
              <a:buFont typeface="Arial" panose="020B0604020202020204" pitchFamily="34" charset="0"/>
              <a:buChar char="•"/>
            </a:pPr>
            <a:r>
              <a:rPr lang="en-US" sz="2400" dirty="0"/>
              <a:t>Brockville		$193,658</a:t>
            </a:r>
          </a:p>
          <a:p>
            <a:pPr marL="800100" lvl="1" indent="-342900">
              <a:buFont typeface="Arial" panose="020B0604020202020204" pitchFamily="34" charset="0"/>
              <a:buChar char="•"/>
            </a:pPr>
            <a:r>
              <a:rPr lang="en-US" sz="2400" dirty="0"/>
              <a:t>United Counties	$388,045</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Mayor Shankar sits on the United Counties Joint Services Committee</a:t>
            </a:r>
          </a:p>
        </p:txBody>
      </p:sp>
    </p:spTree>
    <p:extLst>
      <p:ext uri="{BB962C8B-B14F-4D97-AF65-F5344CB8AC3E}">
        <p14:creationId xmlns:p14="http://schemas.microsoft.com/office/powerpoint/2010/main" val="21927761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Document 5">
            <a:extLst>
              <a:ext uri="{FF2B5EF4-FFF2-40B4-BE49-F238E27FC236}">
                <a16:creationId xmlns:a16="http://schemas.microsoft.com/office/drawing/2014/main" id="{A6B3A4A8-5EF1-E779-7C50-87F86FD5E71E}"/>
              </a:ext>
            </a:extLst>
          </p:cNvPr>
          <p:cNvSpPr/>
          <p:nvPr/>
        </p:nvSpPr>
        <p:spPr>
          <a:xfrm>
            <a:off x="0" y="-15336"/>
            <a:ext cx="12192000" cy="982196"/>
          </a:xfrm>
          <a:prstGeom prst="flowChartDocument">
            <a:avLst/>
          </a:prstGeom>
          <a:solidFill>
            <a:srgbClr val="631113"/>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0">
              <a:lnSpc>
                <a:spcPct val="100000"/>
              </a:lnSpc>
              <a:spcBef>
                <a:spcPts val="0"/>
              </a:spcBef>
              <a:spcAft>
                <a:spcPts val="0"/>
              </a:spcAft>
              <a:buClrTx/>
              <a:buSzTx/>
              <a:buFontTx/>
              <a:buNone/>
              <a:tabLst/>
              <a:defRPr/>
            </a:pPr>
            <a:endParaRPr kumimoji="0" lang="en-CA" sz="1350" b="0" i="0" u="none" strike="noStrike" kern="0" cap="none" spc="0" normalizeH="0" baseline="0" noProof="0">
              <a:ln>
                <a:noFill/>
              </a:ln>
              <a:solidFill>
                <a:srgbClr val="FFFFFF"/>
              </a:solidFill>
              <a:effectLst/>
              <a:uLnTx/>
              <a:uFillTx/>
              <a:latin typeface="Helvetica"/>
              <a:cs typeface="Helvetica"/>
              <a:sym typeface="Calibri"/>
            </a:endParaRPr>
          </a:p>
        </p:txBody>
      </p:sp>
      <p:pic>
        <p:nvPicPr>
          <p:cNvPr id="5" name="Picture 2" descr="Prescott Logo -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449" y="104941"/>
            <a:ext cx="1989148" cy="74164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4" name="TextBox 3">
            <a:extLst>
              <a:ext uri="{FF2B5EF4-FFF2-40B4-BE49-F238E27FC236}">
                <a16:creationId xmlns:a16="http://schemas.microsoft.com/office/drawing/2014/main" id="{1FB924E9-DA02-8A96-56F9-C38798295985}"/>
              </a:ext>
            </a:extLst>
          </p:cNvPr>
          <p:cNvSpPr txBox="1"/>
          <p:nvPr/>
        </p:nvSpPr>
        <p:spPr>
          <a:xfrm flipH="1">
            <a:off x="2869659" y="157401"/>
            <a:ext cx="4486637" cy="646331"/>
          </a:xfrm>
          <a:prstGeom prst="rect">
            <a:avLst/>
          </a:prstGeom>
          <a:noFill/>
        </p:spPr>
        <p:txBody>
          <a:bodyPr wrap="square" rtlCol="0">
            <a:spAutoFit/>
          </a:bodyPr>
          <a:lstStyle/>
          <a:p>
            <a:r>
              <a:rPr lang="en-US" sz="3600" dirty="0">
                <a:solidFill>
                  <a:schemeClr val="bg1"/>
                </a:solidFill>
              </a:rPr>
              <a:t>Community Housing</a:t>
            </a:r>
          </a:p>
        </p:txBody>
      </p:sp>
      <p:sp>
        <p:nvSpPr>
          <p:cNvPr id="12" name="TextBox 11">
            <a:extLst>
              <a:ext uri="{FF2B5EF4-FFF2-40B4-BE49-F238E27FC236}">
                <a16:creationId xmlns:a16="http://schemas.microsoft.com/office/drawing/2014/main" id="{9D3AB647-0B44-A2F2-27DB-4BFBD026F502}"/>
              </a:ext>
            </a:extLst>
          </p:cNvPr>
          <p:cNvSpPr txBox="1"/>
          <p:nvPr/>
        </p:nvSpPr>
        <p:spPr>
          <a:xfrm>
            <a:off x="482449" y="1404771"/>
            <a:ext cx="11190742" cy="4893647"/>
          </a:xfrm>
          <a:prstGeom prst="rect">
            <a:avLst/>
          </a:prstGeom>
          <a:noFill/>
        </p:spPr>
        <p:txBody>
          <a:bodyPr wrap="square">
            <a:spAutoFit/>
          </a:bodyPr>
          <a:lstStyle/>
          <a:p>
            <a:pPr marL="342900" indent="-342900">
              <a:buFont typeface="Arial" panose="020B0604020202020204" pitchFamily="34" charset="0"/>
              <a:buChar char="•"/>
            </a:pPr>
            <a:r>
              <a:rPr lang="en-US" sz="2400" dirty="0"/>
              <a:t>The United Counties of Leeds and Grenville is the Service Provider for Community Housing</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There is a cost sharing agreement between the United Counties and the 3 Single Tier Municipalities</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Cost allocation is based on weighted property assessment (2023 allocation is below)</a:t>
            </a:r>
          </a:p>
          <a:p>
            <a:pPr marL="800100" lvl="1" indent="-342900">
              <a:buFont typeface="Arial" panose="020B0604020202020204" pitchFamily="34" charset="0"/>
              <a:buChar char="•"/>
            </a:pPr>
            <a:r>
              <a:rPr lang="en-US" sz="2400" dirty="0"/>
              <a:t>Prescott			$155,324</a:t>
            </a:r>
          </a:p>
          <a:p>
            <a:pPr marL="800100" lvl="1" indent="-342900">
              <a:buFont typeface="Arial" panose="020B0604020202020204" pitchFamily="34" charset="0"/>
              <a:buChar char="•"/>
            </a:pPr>
            <a:r>
              <a:rPr lang="en-US" sz="2400" dirty="0"/>
              <a:t>Gananoque 		$260,618</a:t>
            </a:r>
          </a:p>
          <a:p>
            <a:pPr marL="800100" lvl="1" indent="-342900">
              <a:buFont typeface="Arial" panose="020B0604020202020204" pitchFamily="34" charset="0"/>
              <a:buChar char="•"/>
            </a:pPr>
            <a:r>
              <a:rPr lang="en-US" sz="2400" dirty="0"/>
              <a:t>Brockville		$1,067,487</a:t>
            </a:r>
          </a:p>
          <a:p>
            <a:pPr marL="800100" lvl="1" indent="-342900">
              <a:buFont typeface="Arial" panose="020B0604020202020204" pitchFamily="34" charset="0"/>
              <a:buChar char="•"/>
            </a:pPr>
            <a:r>
              <a:rPr lang="en-US" sz="2400" dirty="0"/>
              <a:t>United Counties	$4,333,940</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Mayor Shankar sits on the United Counties Joint Services Committee</a:t>
            </a:r>
          </a:p>
        </p:txBody>
      </p:sp>
    </p:spTree>
    <p:extLst>
      <p:ext uri="{BB962C8B-B14F-4D97-AF65-F5344CB8AC3E}">
        <p14:creationId xmlns:p14="http://schemas.microsoft.com/office/powerpoint/2010/main" val="2575476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Document 5">
            <a:extLst>
              <a:ext uri="{FF2B5EF4-FFF2-40B4-BE49-F238E27FC236}">
                <a16:creationId xmlns:a16="http://schemas.microsoft.com/office/drawing/2014/main" id="{A6B3A4A8-5EF1-E779-7C50-87F86FD5E71E}"/>
              </a:ext>
            </a:extLst>
          </p:cNvPr>
          <p:cNvSpPr/>
          <p:nvPr/>
        </p:nvSpPr>
        <p:spPr>
          <a:xfrm>
            <a:off x="0" y="-15336"/>
            <a:ext cx="12192000" cy="982196"/>
          </a:xfrm>
          <a:prstGeom prst="flowChartDocument">
            <a:avLst/>
          </a:prstGeom>
          <a:solidFill>
            <a:srgbClr val="631113"/>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0">
              <a:lnSpc>
                <a:spcPct val="100000"/>
              </a:lnSpc>
              <a:spcBef>
                <a:spcPts val="0"/>
              </a:spcBef>
              <a:spcAft>
                <a:spcPts val="0"/>
              </a:spcAft>
              <a:buClrTx/>
              <a:buSzTx/>
              <a:buFontTx/>
              <a:buNone/>
              <a:tabLst/>
              <a:defRPr/>
            </a:pPr>
            <a:endParaRPr kumimoji="0" lang="en-CA" sz="1350" b="0" i="0" u="none" strike="noStrike" kern="0" cap="none" spc="0" normalizeH="0" baseline="0" noProof="0">
              <a:ln>
                <a:noFill/>
              </a:ln>
              <a:solidFill>
                <a:srgbClr val="FFFFFF"/>
              </a:solidFill>
              <a:effectLst/>
              <a:uLnTx/>
              <a:uFillTx/>
              <a:latin typeface="Helvetica"/>
              <a:cs typeface="Helvetica"/>
              <a:sym typeface="Calibri"/>
            </a:endParaRPr>
          </a:p>
        </p:txBody>
      </p:sp>
      <p:pic>
        <p:nvPicPr>
          <p:cNvPr id="5" name="Picture 2" descr="Prescott Logo -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449" y="104941"/>
            <a:ext cx="1989148" cy="74164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4" name="TextBox 3">
            <a:extLst>
              <a:ext uri="{FF2B5EF4-FFF2-40B4-BE49-F238E27FC236}">
                <a16:creationId xmlns:a16="http://schemas.microsoft.com/office/drawing/2014/main" id="{1FB924E9-DA02-8A96-56F9-C38798295985}"/>
              </a:ext>
            </a:extLst>
          </p:cNvPr>
          <p:cNvSpPr txBox="1"/>
          <p:nvPr/>
        </p:nvSpPr>
        <p:spPr>
          <a:xfrm flipH="1">
            <a:off x="2869658" y="157401"/>
            <a:ext cx="5421586" cy="646331"/>
          </a:xfrm>
          <a:prstGeom prst="rect">
            <a:avLst/>
          </a:prstGeom>
          <a:noFill/>
        </p:spPr>
        <p:txBody>
          <a:bodyPr wrap="square" rtlCol="0">
            <a:spAutoFit/>
          </a:bodyPr>
          <a:lstStyle/>
          <a:p>
            <a:r>
              <a:rPr lang="en-US" sz="3600" dirty="0">
                <a:solidFill>
                  <a:schemeClr val="bg1"/>
                </a:solidFill>
              </a:rPr>
              <a:t>Health Services Expenses</a:t>
            </a:r>
          </a:p>
        </p:txBody>
      </p:sp>
      <p:graphicFrame>
        <p:nvGraphicFramePr>
          <p:cNvPr id="2" name="Table 1">
            <a:extLst>
              <a:ext uri="{FF2B5EF4-FFF2-40B4-BE49-F238E27FC236}">
                <a16:creationId xmlns:a16="http://schemas.microsoft.com/office/drawing/2014/main" id="{EA840003-114E-FB98-BFE6-08EAE79BAEB8}"/>
              </a:ext>
            </a:extLst>
          </p:cNvPr>
          <p:cNvGraphicFramePr>
            <a:graphicFrameLocks noGrp="1"/>
          </p:cNvGraphicFramePr>
          <p:nvPr>
            <p:extLst>
              <p:ext uri="{D42A27DB-BD31-4B8C-83A1-F6EECF244321}">
                <p14:modId xmlns:p14="http://schemas.microsoft.com/office/powerpoint/2010/main" val="1229257823"/>
              </p:ext>
            </p:extLst>
          </p:nvPr>
        </p:nvGraphicFramePr>
        <p:xfrm>
          <a:off x="205482" y="1366937"/>
          <a:ext cx="11794734" cy="5349282"/>
        </p:xfrm>
        <a:graphic>
          <a:graphicData uri="http://schemas.openxmlformats.org/drawingml/2006/table">
            <a:tbl>
              <a:tblPr firstRow="1" bandRow="1">
                <a:tableStyleId>{74C1A8A3-306A-4EB7-A6B1-4F7E0EB9C5D6}</a:tableStyleId>
              </a:tblPr>
              <a:tblGrid>
                <a:gridCol w="1684962">
                  <a:extLst>
                    <a:ext uri="{9D8B030D-6E8A-4147-A177-3AD203B41FA5}">
                      <a16:colId xmlns:a16="http://schemas.microsoft.com/office/drawing/2014/main" val="2443736442"/>
                    </a:ext>
                  </a:extLst>
                </a:gridCol>
                <a:gridCol w="1212352">
                  <a:extLst>
                    <a:ext uri="{9D8B030D-6E8A-4147-A177-3AD203B41FA5}">
                      <a16:colId xmlns:a16="http://schemas.microsoft.com/office/drawing/2014/main" val="3857772794"/>
                    </a:ext>
                  </a:extLst>
                </a:gridCol>
                <a:gridCol w="1273995">
                  <a:extLst>
                    <a:ext uri="{9D8B030D-6E8A-4147-A177-3AD203B41FA5}">
                      <a16:colId xmlns:a16="http://schemas.microsoft.com/office/drawing/2014/main" val="278190024"/>
                    </a:ext>
                  </a:extLst>
                </a:gridCol>
                <a:gridCol w="1160980">
                  <a:extLst>
                    <a:ext uri="{9D8B030D-6E8A-4147-A177-3AD203B41FA5}">
                      <a16:colId xmlns:a16="http://schemas.microsoft.com/office/drawing/2014/main" val="1685447794"/>
                    </a:ext>
                  </a:extLst>
                </a:gridCol>
                <a:gridCol w="1304818">
                  <a:extLst>
                    <a:ext uri="{9D8B030D-6E8A-4147-A177-3AD203B41FA5}">
                      <a16:colId xmlns:a16="http://schemas.microsoft.com/office/drawing/2014/main" val="3919353813"/>
                    </a:ext>
                  </a:extLst>
                </a:gridCol>
                <a:gridCol w="3632509">
                  <a:extLst>
                    <a:ext uri="{9D8B030D-6E8A-4147-A177-3AD203B41FA5}">
                      <a16:colId xmlns:a16="http://schemas.microsoft.com/office/drawing/2014/main" val="1111177505"/>
                    </a:ext>
                  </a:extLst>
                </a:gridCol>
                <a:gridCol w="1525118">
                  <a:extLst>
                    <a:ext uri="{9D8B030D-6E8A-4147-A177-3AD203B41FA5}">
                      <a16:colId xmlns:a16="http://schemas.microsoft.com/office/drawing/2014/main" val="2394786576"/>
                    </a:ext>
                  </a:extLst>
                </a:gridCol>
              </a:tblGrid>
              <a:tr h="693427">
                <a:tc>
                  <a:txBody>
                    <a:bodyPr/>
                    <a:lstStyle/>
                    <a:p>
                      <a:endParaRPr lang="en-US"/>
                    </a:p>
                  </a:txBody>
                  <a:tcPr/>
                </a:tc>
                <a:tc>
                  <a:txBody>
                    <a:bodyPr/>
                    <a:lstStyle/>
                    <a:p>
                      <a:pPr algn="ctr"/>
                      <a:r>
                        <a:rPr lang="en-US" dirty="0"/>
                        <a:t>2023</a:t>
                      </a:r>
                    </a:p>
                    <a:p>
                      <a:pPr algn="ctr"/>
                      <a:r>
                        <a:rPr lang="en-US" dirty="0"/>
                        <a:t>Budget</a:t>
                      </a:r>
                    </a:p>
                  </a:txBody>
                  <a:tcPr anchor="ctr"/>
                </a:tc>
                <a:tc>
                  <a:txBody>
                    <a:bodyPr/>
                    <a:lstStyle/>
                    <a:p>
                      <a:pPr algn="ctr"/>
                      <a:r>
                        <a:rPr lang="en-US" dirty="0"/>
                        <a:t>2023</a:t>
                      </a:r>
                    </a:p>
                    <a:p>
                      <a:pPr algn="ctr"/>
                      <a:r>
                        <a:rPr lang="en-US" dirty="0"/>
                        <a:t>Projection</a:t>
                      </a:r>
                    </a:p>
                  </a:txBody>
                  <a:tcPr anchor="ctr"/>
                </a:tc>
                <a:tc>
                  <a:txBody>
                    <a:bodyPr/>
                    <a:lstStyle/>
                    <a:p>
                      <a:pPr algn="ctr"/>
                      <a:r>
                        <a:rPr lang="en-US" dirty="0"/>
                        <a:t>2024</a:t>
                      </a:r>
                    </a:p>
                    <a:p>
                      <a:pPr algn="ctr"/>
                      <a:r>
                        <a:rPr lang="en-US" dirty="0"/>
                        <a:t>Budget</a:t>
                      </a:r>
                    </a:p>
                  </a:txBody>
                  <a:tcPr anchor="ctr"/>
                </a:tc>
                <a:tc>
                  <a:txBody>
                    <a:bodyPr/>
                    <a:lstStyle/>
                    <a:p>
                      <a:pPr algn="ctr"/>
                      <a:r>
                        <a:rPr lang="en-US" dirty="0"/>
                        <a:t>Budget to</a:t>
                      </a:r>
                    </a:p>
                    <a:p>
                      <a:pPr algn="ctr"/>
                      <a:r>
                        <a:rPr lang="en-US" dirty="0"/>
                        <a:t>Budget</a:t>
                      </a:r>
                    </a:p>
                    <a:p>
                      <a:pPr algn="ctr"/>
                      <a:r>
                        <a:rPr lang="en-US" dirty="0"/>
                        <a:t>Higher / (Lower)</a:t>
                      </a:r>
                    </a:p>
                  </a:txBody>
                  <a:tcPr anchor="ctr"/>
                </a:tc>
                <a:tc>
                  <a:txBody>
                    <a:bodyPr/>
                    <a:lstStyle/>
                    <a:p>
                      <a:pPr algn="ctr"/>
                      <a:r>
                        <a:rPr lang="en-US" dirty="0"/>
                        <a:t>Notes</a:t>
                      </a:r>
                    </a:p>
                  </a:txBody>
                  <a:tcPr anchor="ctr"/>
                </a:tc>
                <a:tc>
                  <a:txBody>
                    <a:bodyPr/>
                    <a:lstStyle/>
                    <a:p>
                      <a:pPr algn="ctr"/>
                      <a:r>
                        <a:rPr lang="en-US" dirty="0"/>
                        <a:t>Transfer to Reserves</a:t>
                      </a:r>
                    </a:p>
                  </a:txBody>
                  <a:tcPr anchor="ctr"/>
                </a:tc>
                <a:extLst>
                  <a:ext uri="{0D108BD9-81ED-4DB2-BD59-A6C34878D82A}">
                    <a16:rowId xmlns:a16="http://schemas.microsoft.com/office/drawing/2014/main" val="3055973832"/>
                  </a:ext>
                </a:extLst>
              </a:tr>
              <a:tr h="693427">
                <a:tc>
                  <a:txBody>
                    <a:bodyPr/>
                    <a:lstStyle/>
                    <a:p>
                      <a:r>
                        <a:rPr lang="en-US" b="1" dirty="0"/>
                        <a:t>Ontario Works</a:t>
                      </a:r>
                    </a:p>
                  </a:txBody>
                  <a:tcPr anchor="ctr"/>
                </a:tc>
                <a:tc>
                  <a:txBody>
                    <a:bodyPr/>
                    <a:lstStyle/>
                    <a:p>
                      <a:pPr algn="r"/>
                      <a:r>
                        <a:rPr lang="en-US" dirty="0"/>
                        <a:t>126,811</a:t>
                      </a:r>
                    </a:p>
                  </a:txBody>
                  <a:tcPr anchor="ctr"/>
                </a:tc>
                <a:tc>
                  <a:txBody>
                    <a:bodyPr/>
                    <a:lstStyle/>
                    <a:p>
                      <a:pPr algn="r"/>
                      <a:r>
                        <a:rPr lang="en-US" dirty="0"/>
                        <a:t>115,247</a:t>
                      </a:r>
                    </a:p>
                  </a:txBody>
                  <a:tcPr anchor="ctr"/>
                </a:tc>
                <a:tc>
                  <a:txBody>
                    <a:bodyPr/>
                    <a:lstStyle/>
                    <a:p>
                      <a:pPr algn="r"/>
                      <a:r>
                        <a:rPr lang="en-US" dirty="0"/>
                        <a:t>136,956</a:t>
                      </a:r>
                    </a:p>
                  </a:txBody>
                  <a:tcPr anchor="ctr"/>
                </a:tc>
                <a:tc>
                  <a:txBody>
                    <a:bodyPr/>
                    <a:lstStyle/>
                    <a:p>
                      <a:pPr algn="r"/>
                      <a:r>
                        <a:rPr lang="en-US" dirty="0"/>
                        <a:t>10,145</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dirty="0"/>
                        <a:t>Preliminary estimate 8% increase</a:t>
                      </a:r>
                    </a:p>
                  </a:txBody>
                  <a:tcPr anchor="ctr"/>
                </a:tc>
                <a:tc>
                  <a:txBody>
                    <a:bodyPr/>
                    <a:lstStyle/>
                    <a:p>
                      <a:pPr algn="r"/>
                      <a:r>
                        <a:rPr lang="en-US" dirty="0"/>
                        <a:t>-</a:t>
                      </a:r>
                    </a:p>
                  </a:txBody>
                  <a:tcPr anchor="ctr"/>
                </a:tc>
                <a:extLst>
                  <a:ext uri="{0D108BD9-81ED-4DB2-BD59-A6C34878D82A}">
                    <a16:rowId xmlns:a16="http://schemas.microsoft.com/office/drawing/2014/main" val="2152075154"/>
                  </a:ext>
                </a:extLst>
              </a:tr>
              <a:tr h="693427">
                <a:tc>
                  <a:txBody>
                    <a:bodyPr/>
                    <a:lstStyle/>
                    <a:p>
                      <a:r>
                        <a:rPr lang="en-US" b="1" dirty="0"/>
                        <a:t>St. Lawrence Lodge</a:t>
                      </a:r>
                    </a:p>
                  </a:txBody>
                  <a:tcPr anchor="ctr"/>
                </a:tc>
                <a:tc>
                  <a:txBody>
                    <a:bodyPr/>
                    <a:lstStyle/>
                    <a:p>
                      <a:pPr algn="r"/>
                      <a:r>
                        <a:rPr lang="en-US" dirty="0"/>
                        <a:t>443,918</a:t>
                      </a:r>
                    </a:p>
                  </a:txBody>
                  <a:tcPr anchor="ctr"/>
                </a:tc>
                <a:tc>
                  <a:txBody>
                    <a:bodyPr/>
                    <a:lstStyle/>
                    <a:p>
                      <a:pPr algn="r"/>
                      <a:r>
                        <a:rPr lang="en-US" dirty="0"/>
                        <a:t>443,918</a:t>
                      </a:r>
                    </a:p>
                  </a:txBody>
                  <a:tcPr anchor="ctr"/>
                </a:tc>
                <a:tc>
                  <a:txBody>
                    <a:bodyPr/>
                    <a:lstStyle/>
                    <a:p>
                      <a:pPr algn="r"/>
                      <a:r>
                        <a:rPr lang="en-US" dirty="0"/>
                        <a:t>619,525</a:t>
                      </a:r>
                    </a:p>
                  </a:txBody>
                  <a:tcPr anchor="ctr"/>
                </a:tc>
                <a:tc>
                  <a:txBody>
                    <a:bodyPr/>
                    <a:lstStyle/>
                    <a:p>
                      <a:pPr algn="r"/>
                      <a:r>
                        <a:rPr lang="en-US" dirty="0"/>
                        <a:t>175,607</a:t>
                      </a:r>
                    </a:p>
                  </a:txBody>
                  <a:tcPr anchor="ctr"/>
                </a:tc>
                <a:tc>
                  <a:txBody>
                    <a:bodyPr/>
                    <a:lstStyle/>
                    <a:p>
                      <a:pPr algn="r"/>
                      <a:r>
                        <a:rPr lang="en-US" dirty="0"/>
                        <a:t>64% overall increase in operating subsidy, 86% for Prescott</a:t>
                      </a:r>
                    </a:p>
                  </a:txBody>
                  <a:tcPr anchor="ctr"/>
                </a:tc>
                <a:tc>
                  <a:txBody>
                    <a:bodyPr/>
                    <a:lstStyle/>
                    <a:p>
                      <a:pPr algn="r"/>
                      <a:r>
                        <a:rPr lang="en-US" dirty="0"/>
                        <a:t>-</a:t>
                      </a:r>
                    </a:p>
                  </a:txBody>
                  <a:tcPr anchor="ctr"/>
                </a:tc>
                <a:extLst>
                  <a:ext uri="{0D108BD9-81ED-4DB2-BD59-A6C34878D82A}">
                    <a16:rowId xmlns:a16="http://schemas.microsoft.com/office/drawing/2014/main" val="3637224862"/>
                  </a:ext>
                </a:extLst>
              </a:tr>
              <a:tr h="693427">
                <a:tc>
                  <a:txBody>
                    <a:bodyPr/>
                    <a:lstStyle/>
                    <a:p>
                      <a:r>
                        <a:rPr lang="en-US" b="1" dirty="0"/>
                        <a:t>Children’s Services</a:t>
                      </a:r>
                    </a:p>
                  </a:txBody>
                  <a:tcPr anchor="ctr"/>
                </a:tc>
                <a:tc>
                  <a:txBody>
                    <a:bodyPr/>
                    <a:lstStyle/>
                    <a:p>
                      <a:pPr algn="r"/>
                      <a:r>
                        <a:rPr lang="en-US" dirty="0"/>
                        <a:t>44,553</a:t>
                      </a:r>
                    </a:p>
                  </a:txBody>
                  <a:tcPr anchor="ctr"/>
                </a:tc>
                <a:tc>
                  <a:txBody>
                    <a:bodyPr/>
                    <a:lstStyle/>
                    <a:p>
                      <a:pPr algn="r"/>
                      <a:r>
                        <a:rPr lang="en-US" dirty="0"/>
                        <a:t>41,234</a:t>
                      </a:r>
                    </a:p>
                  </a:txBody>
                  <a:tcPr anchor="ctr"/>
                </a:tc>
                <a:tc>
                  <a:txBody>
                    <a:bodyPr/>
                    <a:lstStyle/>
                    <a:p>
                      <a:pPr algn="r"/>
                      <a:r>
                        <a:rPr lang="en-US" dirty="0"/>
                        <a:t>48,117</a:t>
                      </a:r>
                    </a:p>
                  </a:txBody>
                  <a:tcPr anchor="ctr"/>
                </a:tc>
                <a:tc>
                  <a:txBody>
                    <a:bodyPr/>
                    <a:lstStyle/>
                    <a:p>
                      <a:pPr algn="r"/>
                      <a:r>
                        <a:rPr lang="en-US" dirty="0"/>
                        <a:t>3,564</a:t>
                      </a:r>
                    </a:p>
                  </a:txBody>
                  <a:tcPr anchor="ctr"/>
                </a:tc>
                <a:tc>
                  <a:txBody>
                    <a:bodyPr/>
                    <a:lstStyle/>
                    <a:p>
                      <a:pPr algn="r"/>
                      <a:r>
                        <a:rPr lang="en-US" dirty="0"/>
                        <a:t>Preliminary estimate 8% increase</a:t>
                      </a:r>
                    </a:p>
                  </a:txBody>
                  <a:tcPr anchor="ctr"/>
                </a:tc>
                <a:tc>
                  <a:txBody>
                    <a:bodyPr/>
                    <a:lstStyle/>
                    <a:p>
                      <a:pPr algn="r"/>
                      <a:r>
                        <a:rPr lang="en-US" dirty="0"/>
                        <a:t>-</a:t>
                      </a:r>
                    </a:p>
                  </a:txBody>
                  <a:tcPr anchor="ctr"/>
                </a:tc>
                <a:extLst>
                  <a:ext uri="{0D108BD9-81ED-4DB2-BD59-A6C34878D82A}">
                    <a16:rowId xmlns:a16="http://schemas.microsoft.com/office/drawing/2014/main" val="3349145746"/>
                  </a:ext>
                </a:extLst>
              </a:tr>
              <a:tr h="693427">
                <a:tc>
                  <a:txBody>
                    <a:bodyPr/>
                    <a:lstStyle/>
                    <a:p>
                      <a:r>
                        <a:rPr lang="en-US" b="1" dirty="0"/>
                        <a:t>Community Housing</a:t>
                      </a:r>
                    </a:p>
                  </a:txBody>
                  <a:tcPr anchor="ctr"/>
                </a:tc>
                <a:tc>
                  <a:txBody>
                    <a:bodyPr/>
                    <a:lstStyle/>
                    <a:p>
                      <a:pPr algn="r"/>
                      <a:r>
                        <a:rPr lang="en-US" dirty="0"/>
                        <a:t>155,624</a:t>
                      </a:r>
                    </a:p>
                  </a:txBody>
                  <a:tcPr anchor="ctr"/>
                </a:tc>
                <a:tc>
                  <a:txBody>
                    <a:bodyPr/>
                    <a:lstStyle/>
                    <a:p>
                      <a:pPr algn="r"/>
                      <a:r>
                        <a:rPr lang="en-US" dirty="0"/>
                        <a:t>159,667</a:t>
                      </a:r>
                    </a:p>
                  </a:txBody>
                  <a:tcPr anchor="ctr"/>
                </a:tc>
                <a:tc>
                  <a:txBody>
                    <a:bodyPr/>
                    <a:lstStyle/>
                    <a:p>
                      <a:pPr algn="r"/>
                      <a:r>
                        <a:rPr lang="en-US" dirty="0"/>
                        <a:t>168,074</a:t>
                      </a:r>
                    </a:p>
                  </a:txBody>
                  <a:tcPr anchor="ctr"/>
                </a:tc>
                <a:tc>
                  <a:txBody>
                    <a:bodyPr/>
                    <a:lstStyle/>
                    <a:p>
                      <a:pPr algn="r"/>
                      <a:r>
                        <a:rPr lang="en-US" dirty="0"/>
                        <a:t>12,450</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dirty="0"/>
                        <a:t>Preliminary estimate 8% increase</a:t>
                      </a:r>
                    </a:p>
                  </a:txBody>
                  <a:tcPr anchor="ctr"/>
                </a:tc>
                <a:tc>
                  <a:txBody>
                    <a:bodyPr/>
                    <a:lstStyle/>
                    <a:p>
                      <a:pPr algn="r"/>
                      <a:r>
                        <a:rPr lang="en-US" dirty="0"/>
                        <a:t>-</a:t>
                      </a:r>
                    </a:p>
                  </a:txBody>
                  <a:tcPr anchor="ctr"/>
                </a:tc>
                <a:extLst>
                  <a:ext uri="{0D108BD9-81ED-4DB2-BD59-A6C34878D82A}">
                    <a16:rowId xmlns:a16="http://schemas.microsoft.com/office/drawing/2014/main" val="2658533628"/>
                  </a:ext>
                </a:extLst>
              </a:tr>
              <a:tr h="693427">
                <a:tc>
                  <a:txBody>
                    <a:bodyPr/>
                    <a:lstStyle/>
                    <a:p>
                      <a:r>
                        <a:rPr lang="en-US" b="1" dirty="0"/>
                        <a:t>Total</a:t>
                      </a:r>
                    </a:p>
                  </a:txBody>
                  <a:tcPr anchor="ctr"/>
                </a:tc>
                <a:tc>
                  <a:txBody>
                    <a:bodyPr/>
                    <a:lstStyle/>
                    <a:p>
                      <a:pPr algn="r"/>
                      <a:r>
                        <a:rPr lang="en-US" b="1" dirty="0"/>
                        <a:t>770,906</a:t>
                      </a:r>
                    </a:p>
                  </a:txBody>
                  <a:tcPr anchor="ctr"/>
                </a:tc>
                <a:tc>
                  <a:txBody>
                    <a:bodyPr/>
                    <a:lstStyle/>
                    <a:p>
                      <a:pPr algn="r"/>
                      <a:r>
                        <a:rPr lang="en-US" b="1" dirty="0"/>
                        <a:t>760,066</a:t>
                      </a:r>
                    </a:p>
                  </a:txBody>
                  <a:tcPr anchor="ctr"/>
                </a:tc>
                <a:tc>
                  <a:txBody>
                    <a:bodyPr/>
                    <a:lstStyle/>
                    <a:p>
                      <a:pPr algn="r"/>
                      <a:r>
                        <a:rPr lang="en-US" b="1" dirty="0"/>
                        <a:t>972,672</a:t>
                      </a:r>
                    </a:p>
                  </a:txBody>
                  <a:tcPr anchor="ctr"/>
                </a:tc>
                <a:tc>
                  <a:txBody>
                    <a:bodyPr/>
                    <a:lstStyle/>
                    <a:p>
                      <a:pPr algn="r"/>
                      <a:r>
                        <a:rPr lang="en-US" b="1" dirty="0"/>
                        <a:t>201,766</a:t>
                      </a:r>
                    </a:p>
                  </a:txBody>
                  <a:tcPr anchor="ctr"/>
                </a:tc>
                <a:tc>
                  <a:txBody>
                    <a:bodyPr/>
                    <a:lstStyle/>
                    <a:p>
                      <a:pPr algn="r"/>
                      <a:endParaRPr lang="en-US" b="1" dirty="0"/>
                    </a:p>
                  </a:txBody>
                  <a:tcPr anchor="ctr"/>
                </a:tc>
                <a:tc>
                  <a:txBody>
                    <a:bodyPr/>
                    <a:lstStyle/>
                    <a:p>
                      <a:pPr algn="r"/>
                      <a:endParaRPr lang="en-US" b="1" dirty="0"/>
                    </a:p>
                  </a:txBody>
                  <a:tcPr anchor="ctr"/>
                </a:tc>
                <a:extLst>
                  <a:ext uri="{0D108BD9-81ED-4DB2-BD59-A6C34878D82A}">
                    <a16:rowId xmlns:a16="http://schemas.microsoft.com/office/drawing/2014/main" val="1304784317"/>
                  </a:ext>
                </a:extLst>
              </a:tr>
              <a:tr h="693427">
                <a:tc>
                  <a:txBody>
                    <a:bodyPr/>
                    <a:lstStyle/>
                    <a:p>
                      <a:r>
                        <a:rPr lang="en-US" b="1" dirty="0"/>
                        <a:t>% Change</a:t>
                      </a:r>
                    </a:p>
                  </a:txBody>
                  <a:tcPr anchor="ctr"/>
                </a:tc>
                <a:tc>
                  <a:txBody>
                    <a:bodyPr/>
                    <a:lstStyle/>
                    <a:p>
                      <a:pPr algn="r"/>
                      <a:endParaRPr lang="en-US" b="1" dirty="0"/>
                    </a:p>
                  </a:txBody>
                  <a:tcPr anchor="ctr"/>
                </a:tc>
                <a:tc>
                  <a:txBody>
                    <a:bodyPr/>
                    <a:lstStyle/>
                    <a:p>
                      <a:pPr algn="r"/>
                      <a:endParaRPr lang="en-US" b="1" dirty="0"/>
                    </a:p>
                  </a:txBody>
                  <a:tcPr anchor="ctr"/>
                </a:tc>
                <a:tc>
                  <a:txBody>
                    <a:bodyPr/>
                    <a:lstStyle/>
                    <a:p>
                      <a:pPr algn="r"/>
                      <a:endParaRPr lang="en-US" b="1" dirty="0"/>
                    </a:p>
                  </a:txBody>
                  <a:tcPr anchor="ctr"/>
                </a:tc>
                <a:tc>
                  <a:txBody>
                    <a:bodyPr/>
                    <a:lstStyle/>
                    <a:p>
                      <a:pPr algn="r"/>
                      <a:r>
                        <a:rPr lang="en-US" b="1" dirty="0"/>
                        <a:t>+26.2%</a:t>
                      </a:r>
                    </a:p>
                  </a:txBody>
                  <a:tcPr anchor="ctr"/>
                </a:tc>
                <a:tc>
                  <a:txBody>
                    <a:bodyPr/>
                    <a:lstStyle/>
                    <a:p>
                      <a:pPr algn="r"/>
                      <a:endParaRPr lang="en-US" b="1" dirty="0"/>
                    </a:p>
                  </a:txBody>
                  <a:tcPr anchor="ctr"/>
                </a:tc>
                <a:tc>
                  <a:txBody>
                    <a:bodyPr/>
                    <a:lstStyle/>
                    <a:p>
                      <a:pPr algn="r"/>
                      <a:endParaRPr lang="en-US" b="1" dirty="0"/>
                    </a:p>
                  </a:txBody>
                  <a:tcPr anchor="ctr"/>
                </a:tc>
                <a:extLst>
                  <a:ext uri="{0D108BD9-81ED-4DB2-BD59-A6C34878D82A}">
                    <a16:rowId xmlns:a16="http://schemas.microsoft.com/office/drawing/2014/main" val="2645225529"/>
                  </a:ext>
                </a:extLst>
              </a:tr>
            </a:tbl>
          </a:graphicData>
        </a:graphic>
      </p:graphicFrame>
    </p:spTree>
    <p:extLst>
      <p:ext uri="{BB962C8B-B14F-4D97-AF65-F5344CB8AC3E}">
        <p14:creationId xmlns:p14="http://schemas.microsoft.com/office/powerpoint/2010/main" val="35830766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Document 5">
            <a:extLst>
              <a:ext uri="{FF2B5EF4-FFF2-40B4-BE49-F238E27FC236}">
                <a16:creationId xmlns:a16="http://schemas.microsoft.com/office/drawing/2014/main" id="{A6B3A4A8-5EF1-E779-7C50-87F86FD5E71E}"/>
              </a:ext>
            </a:extLst>
          </p:cNvPr>
          <p:cNvSpPr/>
          <p:nvPr/>
        </p:nvSpPr>
        <p:spPr>
          <a:xfrm>
            <a:off x="0" y="-15336"/>
            <a:ext cx="12192000" cy="982196"/>
          </a:xfrm>
          <a:prstGeom prst="flowChartDocument">
            <a:avLst/>
          </a:prstGeom>
          <a:solidFill>
            <a:srgbClr val="631113"/>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0">
              <a:lnSpc>
                <a:spcPct val="100000"/>
              </a:lnSpc>
              <a:spcBef>
                <a:spcPts val="0"/>
              </a:spcBef>
              <a:spcAft>
                <a:spcPts val="0"/>
              </a:spcAft>
              <a:buClrTx/>
              <a:buSzTx/>
              <a:buFontTx/>
              <a:buNone/>
              <a:tabLst/>
              <a:defRPr/>
            </a:pPr>
            <a:endParaRPr kumimoji="0" lang="en-CA" sz="1350" b="0" i="0" u="none" strike="noStrike" kern="0" cap="none" spc="0" normalizeH="0" baseline="0" noProof="0">
              <a:ln>
                <a:noFill/>
              </a:ln>
              <a:solidFill>
                <a:srgbClr val="FFFFFF"/>
              </a:solidFill>
              <a:effectLst/>
              <a:uLnTx/>
              <a:uFillTx/>
              <a:latin typeface="Helvetica"/>
              <a:cs typeface="Helvetica"/>
              <a:sym typeface="Calibri"/>
            </a:endParaRPr>
          </a:p>
        </p:txBody>
      </p:sp>
      <p:pic>
        <p:nvPicPr>
          <p:cNvPr id="5" name="Picture 2" descr="Prescott Logo -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449" y="104941"/>
            <a:ext cx="1989148" cy="74164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4" name="TextBox 3">
            <a:extLst>
              <a:ext uri="{FF2B5EF4-FFF2-40B4-BE49-F238E27FC236}">
                <a16:creationId xmlns:a16="http://schemas.microsoft.com/office/drawing/2014/main" id="{1FB924E9-DA02-8A96-56F9-C38798295985}"/>
              </a:ext>
            </a:extLst>
          </p:cNvPr>
          <p:cNvSpPr txBox="1"/>
          <p:nvPr/>
        </p:nvSpPr>
        <p:spPr>
          <a:xfrm flipH="1">
            <a:off x="2869658" y="157401"/>
            <a:ext cx="5421586" cy="646331"/>
          </a:xfrm>
          <a:prstGeom prst="rect">
            <a:avLst/>
          </a:prstGeom>
          <a:noFill/>
        </p:spPr>
        <p:txBody>
          <a:bodyPr wrap="square" rtlCol="0">
            <a:spAutoFit/>
          </a:bodyPr>
          <a:lstStyle/>
          <a:p>
            <a:r>
              <a:rPr lang="en-US" sz="3600" dirty="0">
                <a:solidFill>
                  <a:schemeClr val="bg1"/>
                </a:solidFill>
              </a:rPr>
              <a:t>Health Services Expenses</a:t>
            </a:r>
          </a:p>
        </p:txBody>
      </p:sp>
      <p:graphicFrame>
        <p:nvGraphicFramePr>
          <p:cNvPr id="2" name="Table 1">
            <a:extLst>
              <a:ext uri="{FF2B5EF4-FFF2-40B4-BE49-F238E27FC236}">
                <a16:creationId xmlns:a16="http://schemas.microsoft.com/office/drawing/2014/main" id="{EA840003-114E-FB98-BFE6-08EAE79BAEB8}"/>
              </a:ext>
            </a:extLst>
          </p:cNvPr>
          <p:cNvGraphicFramePr>
            <a:graphicFrameLocks noGrp="1"/>
          </p:cNvGraphicFramePr>
          <p:nvPr>
            <p:extLst>
              <p:ext uri="{D42A27DB-BD31-4B8C-83A1-F6EECF244321}">
                <p14:modId xmlns:p14="http://schemas.microsoft.com/office/powerpoint/2010/main" val="4138107528"/>
              </p:ext>
            </p:extLst>
          </p:nvPr>
        </p:nvGraphicFramePr>
        <p:xfrm>
          <a:off x="198633" y="1019319"/>
          <a:ext cx="11794734" cy="5779091"/>
        </p:xfrm>
        <a:graphic>
          <a:graphicData uri="http://schemas.openxmlformats.org/drawingml/2006/table">
            <a:tbl>
              <a:tblPr firstRow="1" bandRow="1">
                <a:tableStyleId>{74C1A8A3-306A-4EB7-A6B1-4F7E0EB9C5D6}</a:tableStyleId>
              </a:tblPr>
              <a:tblGrid>
                <a:gridCol w="1691812">
                  <a:extLst>
                    <a:ext uri="{9D8B030D-6E8A-4147-A177-3AD203B41FA5}">
                      <a16:colId xmlns:a16="http://schemas.microsoft.com/office/drawing/2014/main" val="2443736442"/>
                    </a:ext>
                  </a:extLst>
                </a:gridCol>
                <a:gridCol w="1232899">
                  <a:extLst>
                    <a:ext uri="{9D8B030D-6E8A-4147-A177-3AD203B41FA5}">
                      <a16:colId xmlns:a16="http://schemas.microsoft.com/office/drawing/2014/main" val="3857772794"/>
                    </a:ext>
                  </a:extLst>
                </a:gridCol>
                <a:gridCol w="1246598">
                  <a:extLst>
                    <a:ext uri="{9D8B030D-6E8A-4147-A177-3AD203B41FA5}">
                      <a16:colId xmlns:a16="http://schemas.microsoft.com/office/drawing/2014/main" val="278190024"/>
                    </a:ext>
                  </a:extLst>
                </a:gridCol>
                <a:gridCol w="1116458">
                  <a:extLst>
                    <a:ext uri="{9D8B030D-6E8A-4147-A177-3AD203B41FA5}">
                      <a16:colId xmlns:a16="http://schemas.microsoft.com/office/drawing/2014/main" val="1685447794"/>
                    </a:ext>
                  </a:extLst>
                </a:gridCol>
                <a:gridCol w="1839074">
                  <a:extLst>
                    <a:ext uri="{9D8B030D-6E8A-4147-A177-3AD203B41FA5}">
                      <a16:colId xmlns:a16="http://schemas.microsoft.com/office/drawing/2014/main" val="3919353813"/>
                    </a:ext>
                  </a:extLst>
                </a:gridCol>
                <a:gridCol w="3414446">
                  <a:extLst>
                    <a:ext uri="{9D8B030D-6E8A-4147-A177-3AD203B41FA5}">
                      <a16:colId xmlns:a16="http://schemas.microsoft.com/office/drawing/2014/main" val="1111177505"/>
                    </a:ext>
                  </a:extLst>
                </a:gridCol>
                <a:gridCol w="1253447">
                  <a:extLst>
                    <a:ext uri="{9D8B030D-6E8A-4147-A177-3AD203B41FA5}">
                      <a16:colId xmlns:a16="http://schemas.microsoft.com/office/drawing/2014/main" val="2394786576"/>
                    </a:ext>
                  </a:extLst>
                </a:gridCol>
              </a:tblGrid>
              <a:tr h="693427">
                <a:tc>
                  <a:txBody>
                    <a:bodyPr/>
                    <a:lstStyle/>
                    <a:p>
                      <a:endParaRPr lang="en-US" dirty="0"/>
                    </a:p>
                  </a:txBody>
                  <a:tcPr/>
                </a:tc>
                <a:tc>
                  <a:txBody>
                    <a:bodyPr/>
                    <a:lstStyle/>
                    <a:p>
                      <a:pPr algn="ctr"/>
                      <a:r>
                        <a:rPr lang="en-US" dirty="0"/>
                        <a:t>2023</a:t>
                      </a:r>
                    </a:p>
                    <a:p>
                      <a:pPr algn="ctr"/>
                      <a:r>
                        <a:rPr lang="en-US" dirty="0"/>
                        <a:t>Budget</a:t>
                      </a:r>
                    </a:p>
                  </a:txBody>
                  <a:tcPr anchor="ctr"/>
                </a:tc>
                <a:tc>
                  <a:txBody>
                    <a:bodyPr/>
                    <a:lstStyle/>
                    <a:p>
                      <a:pPr algn="ctr"/>
                      <a:r>
                        <a:rPr lang="en-US" dirty="0"/>
                        <a:t>2023</a:t>
                      </a:r>
                    </a:p>
                    <a:p>
                      <a:pPr algn="ctr"/>
                      <a:r>
                        <a:rPr lang="en-US" dirty="0"/>
                        <a:t>Projection</a:t>
                      </a:r>
                    </a:p>
                  </a:txBody>
                  <a:tcPr anchor="ctr"/>
                </a:tc>
                <a:tc>
                  <a:txBody>
                    <a:bodyPr/>
                    <a:lstStyle/>
                    <a:p>
                      <a:pPr algn="ctr"/>
                      <a:r>
                        <a:rPr lang="en-US" dirty="0"/>
                        <a:t>2024</a:t>
                      </a:r>
                    </a:p>
                    <a:p>
                      <a:pPr algn="ctr"/>
                      <a:r>
                        <a:rPr lang="en-US" dirty="0"/>
                        <a:t>Budget</a:t>
                      </a:r>
                    </a:p>
                  </a:txBody>
                  <a:tcPr anchor="ctr"/>
                </a:tc>
                <a:tc>
                  <a:txBody>
                    <a:bodyPr/>
                    <a:lstStyle/>
                    <a:p>
                      <a:pPr algn="ctr"/>
                      <a:r>
                        <a:rPr lang="en-US" dirty="0"/>
                        <a:t>Budget to</a:t>
                      </a:r>
                    </a:p>
                    <a:p>
                      <a:pPr algn="ctr"/>
                      <a:r>
                        <a:rPr lang="en-US" dirty="0"/>
                        <a:t>Budget</a:t>
                      </a:r>
                    </a:p>
                    <a:p>
                      <a:pPr algn="ctr"/>
                      <a:r>
                        <a:rPr lang="en-US" dirty="0"/>
                        <a:t>Higher / (Lower)</a:t>
                      </a:r>
                    </a:p>
                  </a:txBody>
                  <a:tcPr anchor="ctr"/>
                </a:tc>
                <a:tc>
                  <a:txBody>
                    <a:bodyPr/>
                    <a:lstStyle/>
                    <a:p>
                      <a:pPr algn="ctr"/>
                      <a:r>
                        <a:rPr lang="en-US" dirty="0"/>
                        <a:t>Notes</a:t>
                      </a:r>
                    </a:p>
                  </a:txBody>
                  <a:tcPr anchor="ctr"/>
                </a:tc>
                <a:tc>
                  <a:txBody>
                    <a:bodyPr/>
                    <a:lstStyle/>
                    <a:p>
                      <a:pPr algn="ctr"/>
                      <a:r>
                        <a:rPr lang="en-US" dirty="0"/>
                        <a:t>Transfer to Reserves</a:t>
                      </a:r>
                    </a:p>
                  </a:txBody>
                  <a:tcPr anchor="ctr"/>
                </a:tc>
                <a:extLst>
                  <a:ext uri="{0D108BD9-81ED-4DB2-BD59-A6C34878D82A}">
                    <a16:rowId xmlns:a16="http://schemas.microsoft.com/office/drawing/2014/main" val="3055973832"/>
                  </a:ext>
                </a:extLst>
              </a:tr>
              <a:tr h="193032">
                <a:tc>
                  <a:txBody>
                    <a:bodyPr/>
                    <a:lstStyle/>
                    <a:p>
                      <a:r>
                        <a:rPr lang="en-US" b="1" dirty="0"/>
                        <a:t>Public Health</a:t>
                      </a:r>
                    </a:p>
                  </a:txBody>
                  <a:tcPr anchor="ctr"/>
                </a:tc>
                <a:tc>
                  <a:txBody>
                    <a:bodyPr/>
                    <a:lstStyle/>
                    <a:p>
                      <a:pPr algn="r"/>
                      <a:r>
                        <a:rPr lang="en-US" dirty="0"/>
                        <a:t>89,100</a:t>
                      </a:r>
                    </a:p>
                  </a:txBody>
                  <a:tcPr anchor="ctr"/>
                </a:tc>
                <a:tc>
                  <a:txBody>
                    <a:bodyPr/>
                    <a:lstStyle/>
                    <a:p>
                      <a:pPr algn="r"/>
                      <a:r>
                        <a:rPr lang="en-US" dirty="0"/>
                        <a:t>89,100</a:t>
                      </a:r>
                    </a:p>
                  </a:txBody>
                  <a:tcPr anchor="ctr"/>
                </a:tc>
                <a:tc>
                  <a:txBody>
                    <a:bodyPr/>
                    <a:lstStyle/>
                    <a:p>
                      <a:pPr algn="r"/>
                      <a:r>
                        <a:rPr lang="en-US" dirty="0"/>
                        <a:t>64,290</a:t>
                      </a:r>
                    </a:p>
                  </a:txBody>
                  <a:tcPr anchor="ctr"/>
                </a:tc>
                <a:tc>
                  <a:txBody>
                    <a:bodyPr/>
                    <a:lstStyle/>
                    <a:p>
                      <a:pPr algn="r"/>
                      <a:r>
                        <a:rPr lang="en-US" dirty="0"/>
                        <a:t>(24,810)</a:t>
                      </a:r>
                    </a:p>
                  </a:txBody>
                  <a:tcPr anchor="ctr"/>
                </a:tc>
                <a:tc>
                  <a:txBody>
                    <a:bodyPr/>
                    <a:lstStyle/>
                    <a:p>
                      <a:pPr algn="r"/>
                      <a:r>
                        <a:rPr lang="en-US" dirty="0"/>
                        <a:t>As per 20224 allocation notice</a:t>
                      </a:r>
                    </a:p>
                  </a:txBody>
                  <a:tcPr anchor="ctr"/>
                </a:tc>
                <a:tc>
                  <a:txBody>
                    <a:bodyPr/>
                    <a:lstStyle/>
                    <a:p>
                      <a:pPr algn="r"/>
                      <a:r>
                        <a:rPr lang="en-US" dirty="0"/>
                        <a:t>-</a:t>
                      </a:r>
                    </a:p>
                  </a:txBody>
                  <a:tcPr anchor="ctr"/>
                </a:tc>
                <a:extLst>
                  <a:ext uri="{0D108BD9-81ED-4DB2-BD59-A6C34878D82A}">
                    <a16:rowId xmlns:a16="http://schemas.microsoft.com/office/drawing/2014/main" val="956410374"/>
                  </a:ext>
                </a:extLst>
              </a:tr>
              <a:tr h="0">
                <a:tc>
                  <a:txBody>
                    <a:bodyPr/>
                    <a:lstStyle/>
                    <a:p>
                      <a:r>
                        <a:rPr lang="en-US" b="1" dirty="0"/>
                        <a:t>Paramedic</a:t>
                      </a:r>
                    </a:p>
                  </a:txBody>
                  <a:tcPr anchor="ctr"/>
                </a:tc>
                <a:tc>
                  <a:txBody>
                    <a:bodyPr/>
                    <a:lstStyle/>
                    <a:p>
                      <a:pPr algn="r"/>
                      <a:r>
                        <a:rPr lang="en-US" dirty="0"/>
                        <a:t>290,393</a:t>
                      </a:r>
                    </a:p>
                  </a:txBody>
                  <a:tcPr anchor="ctr"/>
                </a:tc>
                <a:tc>
                  <a:txBody>
                    <a:bodyPr/>
                    <a:lstStyle/>
                    <a:p>
                      <a:pPr algn="r"/>
                      <a:r>
                        <a:rPr lang="en-US" dirty="0"/>
                        <a:t>296,194</a:t>
                      </a:r>
                    </a:p>
                  </a:txBody>
                  <a:tcPr anchor="ctr"/>
                </a:tc>
                <a:tc>
                  <a:txBody>
                    <a:bodyPr/>
                    <a:lstStyle/>
                    <a:p>
                      <a:pPr algn="r"/>
                      <a:r>
                        <a:rPr lang="en-US" dirty="0"/>
                        <a:t>313,624</a:t>
                      </a:r>
                    </a:p>
                  </a:txBody>
                  <a:tcPr anchor="ctr"/>
                </a:tc>
                <a:tc>
                  <a:txBody>
                    <a:bodyPr/>
                    <a:lstStyle/>
                    <a:p>
                      <a:pPr algn="r"/>
                      <a:r>
                        <a:rPr lang="en-US" dirty="0"/>
                        <a:t>23,231</a:t>
                      </a:r>
                    </a:p>
                  </a:txBody>
                  <a:tcPr anchor="ctr"/>
                </a:tc>
                <a:tc>
                  <a:txBody>
                    <a:bodyPr/>
                    <a:lstStyle/>
                    <a:p>
                      <a:pPr algn="r"/>
                      <a:r>
                        <a:rPr lang="en-US" dirty="0"/>
                        <a:t>Preliminary estimate 8% increase</a:t>
                      </a:r>
                    </a:p>
                  </a:txBody>
                  <a:tcPr anchor="ctr"/>
                </a:tc>
                <a:tc>
                  <a:txBody>
                    <a:bodyPr/>
                    <a:lstStyle/>
                    <a:p>
                      <a:pPr algn="r"/>
                      <a:r>
                        <a:rPr lang="en-US" dirty="0"/>
                        <a:t>-</a:t>
                      </a:r>
                    </a:p>
                  </a:txBody>
                  <a:tcPr anchor="ctr"/>
                </a:tc>
                <a:extLst>
                  <a:ext uri="{0D108BD9-81ED-4DB2-BD59-A6C34878D82A}">
                    <a16:rowId xmlns:a16="http://schemas.microsoft.com/office/drawing/2014/main" val="1572520060"/>
                  </a:ext>
                </a:extLst>
              </a:tr>
              <a:tr h="332883">
                <a:tc>
                  <a:txBody>
                    <a:bodyPr/>
                    <a:lstStyle/>
                    <a:p>
                      <a:r>
                        <a:rPr lang="en-US" b="1" dirty="0"/>
                        <a:t>Cemetery</a:t>
                      </a:r>
                    </a:p>
                  </a:txBody>
                  <a:tcPr anchor="ctr"/>
                </a:tc>
                <a:tc>
                  <a:txBody>
                    <a:bodyPr/>
                    <a:lstStyle/>
                    <a:p>
                      <a:pPr algn="r"/>
                      <a:r>
                        <a:rPr lang="en-US" dirty="0"/>
                        <a:t>14,000</a:t>
                      </a:r>
                    </a:p>
                  </a:txBody>
                  <a:tcPr anchor="ctr"/>
                </a:tc>
                <a:tc>
                  <a:txBody>
                    <a:bodyPr/>
                    <a:lstStyle/>
                    <a:p>
                      <a:pPr algn="r"/>
                      <a:r>
                        <a:rPr lang="en-US" dirty="0"/>
                        <a:t>14,000</a:t>
                      </a:r>
                    </a:p>
                  </a:txBody>
                  <a:tcPr anchor="ctr"/>
                </a:tc>
                <a:tc>
                  <a:txBody>
                    <a:bodyPr/>
                    <a:lstStyle/>
                    <a:p>
                      <a:pPr algn="r"/>
                      <a:r>
                        <a:rPr lang="en-US" dirty="0"/>
                        <a:t>30,000</a:t>
                      </a:r>
                    </a:p>
                  </a:txBody>
                  <a:tcPr anchor="ctr"/>
                </a:tc>
                <a:tc>
                  <a:txBody>
                    <a:bodyPr/>
                    <a:lstStyle/>
                    <a:p>
                      <a:pPr algn="r"/>
                      <a:r>
                        <a:rPr lang="en-US" dirty="0"/>
                        <a:t>16,000</a:t>
                      </a:r>
                    </a:p>
                  </a:txBody>
                  <a:tcPr anchor="ctr"/>
                </a:tc>
                <a:tc>
                  <a:txBody>
                    <a:bodyPr/>
                    <a:lstStyle/>
                    <a:p>
                      <a:pPr algn="r"/>
                      <a:r>
                        <a:rPr lang="en-US" dirty="0"/>
                        <a:t>Increase offset by also budgeting revenue</a:t>
                      </a:r>
                    </a:p>
                  </a:txBody>
                  <a:tcPr anchor="ctr"/>
                </a:tc>
                <a:tc>
                  <a:txBody>
                    <a:bodyPr/>
                    <a:lstStyle/>
                    <a:p>
                      <a:pPr algn="r"/>
                      <a:r>
                        <a:rPr lang="en-US" dirty="0"/>
                        <a:t>-</a:t>
                      </a:r>
                    </a:p>
                  </a:txBody>
                  <a:tcPr anchor="ctr"/>
                </a:tc>
                <a:extLst>
                  <a:ext uri="{0D108BD9-81ED-4DB2-BD59-A6C34878D82A}">
                    <a16:rowId xmlns:a16="http://schemas.microsoft.com/office/drawing/2014/main" val="1977357059"/>
                  </a:ext>
                </a:extLst>
              </a:tr>
              <a:tr h="0">
                <a:tc>
                  <a:txBody>
                    <a:bodyPr/>
                    <a:lstStyle/>
                    <a:p>
                      <a:r>
                        <a:rPr lang="en-US" b="1" dirty="0"/>
                        <a:t>Ontario Works</a:t>
                      </a:r>
                    </a:p>
                  </a:txBody>
                  <a:tcPr anchor="ctr"/>
                </a:tc>
                <a:tc>
                  <a:txBody>
                    <a:bodyPr/>
                    <a:lstStyle/>
                    <a:p>
                      <a:pPr algn="r"/>
                      <a:r>
                        <a:rPr lang="en-US" dirty="0"/>
                        <a:t>126,811</a:t>
                      </a:r>
                    </a:p>
                  </a:txBody>
                  <a:tcPr anchor="ctr"/>
                </a:tc>
                <a:tc>
                  <a:txBody>
                    <a:bodyPr/>
                    <a:lstStyle/>
                    <a:p>
                      <a:pPr algn="r"/>
                      <a:r>
                        <a:rPr lang="en-US" dirty="0"/>
                        <a:t>115,247</a:t>
                      </a:r>
                    </a:p>
                  </a:txBody>
                  <a:tcPr anchor="ctr"/>
                </a:tc>
                <a:tc>
                  <a:txBody>
                    <a:bodyPr/>
                    <a:lstStyle/>
                    <a:p>
                      <a:pPr algn="r"/>
                      <a:r>
                        <a:rPr lang="en-US" dirty="0"/>
                        <a:t>136,956</a:t>
                      </a:r>
                    </a:p>
                  </a:txBody>
                  <a:tcPr anchor="ctr"/>
                </a:tc>
                <a:tc>
                  <a:txBody>
                    <a:bodyPr/>
                    <a:lstStyle/>
                    <a:p>
                      <a:pPr algn="r"/>
                      <a:r>
                        <a:rPr lang="en-US" dirty="0"/>
                        <a:t>10,145</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dirty="0"/>
                        <a:t>Preliminary estimate 8% increase</a:t>
                      </a:r>
                    </a:p>
                  </a:txBody>
                  <a:tcPr anchor="ctr"/>
                </a:tc>
                <a:tc>
                  <a:txBody>
                    <a:bodyPr/>
                    <a:lstStyle/>
                    <a:p>
                      <a:pPr algn="r"/>
                      <a:r>
                        <a:rPr lang="en-US" dirty="0"/>
                        <a:t>-</a:t>
                      </a:r>
                    </a:p>
                  </a:txBody>
                  <a:tcPr anchor="ctr"/>
                </a:tc>
                <a:extLst>
                  <a:ext uri="{0D108BD9-81ED-4DB2-BD59-A6C34878D82A}">
                    <a16:rowId xmlns:a16="http://schemas.microsoft.com/office/drawing/2014/main" val="2152075154"/>
                  </a:ext>
                </a:extLst>
              </a:tr>
              <a:tr h="693427">
                <a:tc>
                  <a:txBody>
                    <a:bodyPr/>
                    <a:lstStyle/>
                    <a:p>
                      <a:r>
                        <a:rPr lang="en-US" b="1" dirty="0"/>
                        <a:t>St. Lawrence Lodge</a:t>
                      </a:r>
                    </a:p>
                  </a:txBody>
                  <a:tcPr anchor="ctr"/>
                </a:tc>
                <a:tc>
                  <a:txBody>
                    <a:bodyPr/>
                    <a:lstStyle/>
                    <a:p>
                      <a:pPr algn="r"/>
                      <a:r>
                        <a:rPr lang="en-US" dirty="0"/>
                        <a:t>443,918</a:t>
                      </a:r>
                    </a:p>
                  </a:txBody>
                  <a:tcPr anchor="ctr"/>
                </a:tc>
                <a:tc>
                  <a:txBody>
                    <a:bodyPr/>
                    <a:lstStyle/>
                    <a:p>
                      <a:pPr algn="r"/>
                      <a:r>
                        <a:rPr lang="en-US" dirty="0"/>
                        <a:t>443,918</a:t>
                      </a:r>
                    </a:p>
                  </a:txBody>
                  <a:tcPr anchor="ctr"/>
                </a:tc>
                <a:tc>
                  <a:txBody>
                    <a:bodyPr/>
                    <a:lstStyle/>
                    <a:p>
                      <a:pPr algn="r"/>
                      <a:r>
                        <a:rPr lang="en-US" dirty="0"/>
                        <a:t>619,525</a:t>
                      </a:r>
                    </a:p>
                  </a:txBody>
                  <a:tcPr anchor="ctr"/>
                </a:tc>
                <a:tc>
                  <a:txBody>
                    <a:bodyPr/>
                    <a:lstStyle/>
                    <a:p>
                      <a:pPr algn="r"/>
                      <a:r>
                        <a:rPr lang="en-US" dirty="0"/>
                        <a:t>175,607</a:t>
                      </a:r>
                    </a:p>
                  </a:txBody>
                  <a:tcPr anchor="ctr"/>
                </a:tc>
                <a:tc>
                  <a:txBody>
                    <a:bodyPr/>
                    <a:lstStyle/>
                    <a:p>
                      <a:pPr algn="r"/>
                      <a:r>
                        <a:rPr lang="en-US" dirty="0"/>
                        <a:t>64% overall increase in operating subsidy, 86% for Prescott</a:t>
                      </a:r>
                    </a:p>
                  </a:txBody>
                  <a:tcPr anchor="ctr"/>
                </a:tc>
                <a:tc>
                  <a:txBody>
                    <a:bodyPr/>
                    <a:lstStyle/>
                    <a:p>
                      <a:pPr algn="r"/>
                      <a:r>
                        <a:rPr lang="en-US" dirty="0"/>
                        <a:t>-</a:t>
                      </a:r>
                    </a:p>
                  </a:txBody>
                  <a:tcPr anchor="ctr"/>
                </a:tc>
                <a:extLst>
                  <a:ext uri="{0D108BD9-81ED-4DB2-BD59-A6C34878D82A}">
                    <a16:rowId xmlns:a16="http://schemas.microsoft.com/office/drawing/2014/main" val="3637224862"/>
                  </a:ext>
                </a:extLst>
              </a:tr>
              <a:tr h="693427">
                <a:tc>
                  <a:txBody>
                    <a:bodyPr/>
                    <a:lstStyle/>
                    <a:p>
                      <a:r>
                        <a:rPr lang="en-US" b="1" dirty="0"/>
                        <a:t>Children’s Services</a:t>
                      </a:r>
                    </a:p>
                  </a:txBody>
                  <a:tcPr anchor="ctr"/>
                </a:tc>
                <a:tc>
                  <a:txBody>
                    <a:bodyPr/>
                    <a:lstStyle/>
                    <a:p>
                      <a:pPr algn="r"/>
                      <a:r>
                        <a:rPr lang="en-US" dirty="0"/>
                        <a:t>44,553</a:t>
                      </a:r>
                    </a:p>
                  </a:txBody>
                  <a:tcPr anchor="ctr"/>
                </a:tc>
                <a:tc>
                  <a:txBody>
                    <a:bodyPr/>
                    <a:lstStyle/>
                    <a:p>
                      <a:pPr algn="r"/>
                      <a:r>
                        <a:rPr lang="en-US" dirty="0"/>
                        <a:t>41,234</a:t>
                      </a:r>
                    </a:p>
                  </a:txBody>
                  <a:tcPr anchor="ctr"/>
                </a:tc>
                <a:tc>
                  <a:txBody>
                    <a:bodyPr/>
                    <a:lstStyle/>
                    <a:p>
                      <a:pPr algn="r"/>
                      <a:r>
                        <a:rPr lang="en-US" dirty="0"/>
                        <a:t>48,117</a:t>
                      </a:r>
                    </a:p>
                  </a:txBody>
                  <a:tcPr anchor="ctr"/>
                </a:tc>
                <a:tc>
                  <a:txBody>
                    <a:bodyPr/>
                    <a:lstStyle/>
                    <a:p>
                      <a:pPr algn="r"/>
                      <a:r>
                        <a:rPr lang="en-US" dirty="0"/>
                        <a:t>3,564</a:t>
                      </a:r>
                    </a:p>
                  </a:txBody>
                  <a:tcPr anchor="ctr"/>
                </a:tc>
                <a:tc>
                  <a:txBody>
                    <a:bodyPr/>
                    <a:lstStyle/>
                    <a:p>
                      <a:pPr algn="r"/>
                      <a:r>
                        <a:rPr lang="en-US" dirty="0"/>
                        <a:t>Preliminary estimate 8% increase</a:t>
                      </a:r>
                    </a:p>
                  </a:txBody>
                  <a:tcPr anchor="ctr"/>
                </a:tc>
                <a:tc>
                  <a:txBody>
                    <a:bodyPr/>
                    <a:lstStyle/>
                    <a:p>
                      <a:pPr algn="r"/>
                      <a:r>
                        <a:rPr lang="en-US" dirty="0"/>
                        <a:t>-</a:t>
                      </a:r>
                    </a:p>
                  </a:txBody>
                  <a:tcPr anchor="ctr"/>
                </a:tc>
                <a:extLst>
                  <a:ext uri="{0D108BD9-81ED-4DB2-BD59-A6C34878D82A}">
                    <a16:rowId xmlns:a16="http://schemas.microsoft.com/office/drawing/2014/main" val="3349145746"/>
                  </a:ext>
                </a:extLst>
              </a:tr>
              <a:tr h="693427">
                <a:tc>
                  <a:txBody>
                    <a:bodyPr/>
                    <a:lstStyle/>
                    <a:p>
                      <a:r>
                        <a:rPr lang="en-US" b="1" dirty="0"/>
                        <a:t>Community Housing</a:t>
                      </a:r>
                    </a:p>
                  </a:txBody>
                  <a:tcPr anchor="ctr"/>
                </a:tc>
                <a:tc>
                  <a:txBody>
                    <a:bodyPr/>
                    <a:lstStyle/>
                    <a:p>
                      <a:pPr algn="r"/>
                      <a:r>
                        <a:rPr lang="en-US" dirty="0"/>
                        <a:t>155,624</a:t>
                      </a:r>
                    </a:p>
                  </a:txBody>
                  <a:tcPr anchor="ctr"/>
                </a:tc>
                <a:tc>
                  <a:txBody>
                    <a:bodyPr/>
                    <a:lstStyle/>
                    <a:p>
                      <a:pPr algn="r"/>
                      <a:r>
                        <a:rPr lang="en-US" dirty="0"/>
                        <a:t>159,667</a:t>
                      </a:r>
                    </a:p>
                  </a:txBody>
                  <a:tcPr anchor="ctr"/>
                </a:tc>
                <a:tc>
                  <a:txBody>
                    <a:bodyPr/>
                    <a:lstStyle/>
                    <a:p>
                      <a:pPr algn="r"/>
                      <a:r>
                        <a:rPr lang="en-US" dirty="0"/>
                        <a:t>168,074</a:t>
                      </a:r>
                    </a:p>
                  </a:txBody>
                  <a:tcPr anchor="ctr"/>
                </a:tc>
                <a:tc>
                  <a:txBody>
                    <a:bodyPr/>
                    <a:lstStyle/>
                    <a:p>
                      <a:pPr algn="r"/>
                      <a:r>
                        <a:rPr lang="en-US" dirty="0"/>
                        <a:t>12,450</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dirty="0"/>
                        <a:t>Preliminary estimate 8% increase</a:t>
                      </a:r>
                    </a:p>
                  </a:txBody>
                  <a:tcPr anchor="ctr"/>
                </a:tc>
                <a:tc>
                  <a:txBody>
                    <a:bodyPr/>
                    <a:lstStyle/>
                    <a:p>
                      <a:pPr algn="r"/>
                      <a:r>
                        <a:rPr lang="en-US" dirty="0"/>
                        <a:t>-</a:t>
                      </a:r>
                    </a:p>
                  </a:txBody>
                  <a:tcPr anchor="ctr"/>
                </a:tc>
                <a:extLst>
                  <a:ext uri="{0D108BD9-81ED-4DB2-BD59-A6C34878D82A}">
                    <a16:rowId xmlns:a16="http://schemas.microsoft.com/office/drawing/2014/main" val="2658533628"/>
                  </a:ext>
                </a:extLst>
              </a:tr>
              <a:tr h="228200">
                <a:tc>
                  <a:txBody>
                    <a:bodyPr/>
                    <a:lstStyle/>
                    <a:p>
                      <a:r>
                        <a:rPr lang="en-US" b="1" dirty="0"/>
                        <a:t>Total</a:t>
                      </a:r>
                    </a:p>
                  </a:txBody>
                  <a:tcPr anchor="ctr"/>
                </a:tc>
                <a:tc>
                  <a:txBody>
                    <a:bodyPr/>
                    <a:lstStyle/>
                    <a:p>
                      <a:pPr algn="r"/>
                      <a:r>
                        <a:rPr lang="en-US" b="1" dirty="0"/>
                        <a:t>1,164,399</a:t>
                      </a:r>
                    </a:p>
                  </a:txBody>
                  <a:tcPr anchor="ctr"/>
                </a:tc>
                <a:tc>
                  <a:txBody>
                    <a:bodyPr/>
                    <a:lstStyle/>
                    <a:p>
                      <a:pPr algn="r"/>
                      <a:r>
                        <a:rPr lang="en-US" b="1" dirty="0"/>
                        <a:t>1,159,360</a:t>
                      </a:r>
                    </a:p>
                  </a:txBody>
                  <a:tcPr anchor="ctr"/>
                </a:tc>
                <a:tc>
                  <a:txBody>
                    <a:bodyPr/>
                    <a:lstStyle/>
                    <a:p>
                      <a:pPr algn="r"/>
                      <a:r>
                        <a:rPr lang="en-US" b="1" dirty="0"/>
                        <a:t>1,380,586</a:t>
                      </a:r>
                    </a:p>
                  </a:txBody>
                  <a:tcPr anchor="ctr"/>
                </a:tc>
                <a:tc>
                  <a:txBody>
                    <a:bodyPr/>
                    <a:lstStyle/>
                    <a:p>
                      <a:pPr algn="r"/>
                      <a:r>
                        <a:rPr lang="en-US" b="1" dirty="0"/>
                        <a:t>216,187</a:t>
                      </a:r>
                    </a:p>
                  </a:txBody>
                  <a:tcPr anchor="ctr"/>
                </a:tc>
                <a:tc>
                  <a:txBody>
                    <a:bodyPr/>
                    <a:lstStyle/>
                    <a:p>
                      <a:pPr algn="r"/>
                      <a:r>
                        <a:rPr lang="en-US" b="1" dirty="0"/>
                        <a:t>1% Property Tax Increase equates to approximately $60,000 </a:t>
                      </a:r>
                    </a:p>
                  </a:txBody>
                  <a:tcPr anchor="ctr"/>
                </a:tc>
                <a:tc>
                  <a:txBody>
                    <a:bodyPr/>
                    <a:lstStyle/>
                    <a:p>
                      <a:pPr algn="r"/>
                      <a:endParaRPr lang="en-US" b="1" dirty="0"/>
                    </a:p>
                  </a:txBody>
                  <a:tcPr anchor="ctr"/>
                </a:tc>
                <a:extLst>
                  <a:ext uri="{0D108BD9-81ED-4DB2-BD59-A6C34878D82A}">
                    <a16:rowId xmlns:a16="http://schemas.microsoft.com/office/drawing/2014/main" val="1304784317"/>
                  </a:ext>
                </a:extLst>
              </a:tr>
              <a:tr h="406970">
                <a:tc>
                  <a:txBody>
                    <a:bodyPr/>
                    <a:lstStyle/>
                    <a:p>
                      <a:r>
                        <a:rPr lang="en-US" b="1" dirty="0"/>
                        <a:t>% Change</a:t>
                      </a:r>
                    </a:p>
                  </a:txBody>
                  <a:tcPr anchor="ctr"/>
                </a:tc>
                <a:tc>
                  <a:txBody>
                    <a:bodyPr/>
                    <a:lstStyle/>
                    <a:p>
                      <a:pPr algn="r"/>
                      <a:endParaRPr lang="en-US" b="1" dirty="0"/>
                    </a:p>
                  </a:txBody>
                  <a:tcPr anchor="ctr"/>
                </a:tc>
                <a:tc>
                  <a:txBody>
                    <a:bodyPr/>
                    <a:lstStyle/>
                    <a:p>
                      <a:pPr algn="r"/>
                      <a:endParaRPr lang="en-US" b="1" dirty="0"/>
                    </a:p>
                  </a:txBody>
                  <a:tcPr anchor="ctr"/>
                </a:tc>
                <a:tc>
                  <a:txBody>
                    <a:bodyPr/>
                    <a:lstStyle/>
                    <a:p>
                      <a:pPr algn="r"/>
                      <a:endParaRPr lang="en-US" b="1" dirty="0"/>
                    </a:p>
                  </a:txBody>
                  <a:tcPr anchor="ctr"/>
                </a:tc>
                <a:tc>
                  <a:txBody>
                    <a:bodyPr/>
                    <a:lstStyle/>
                    <a:p>
                      <a:pPr algn="r"/>
                      <a:r>
                        <a:rPr lang="en-US" b="1" dirty="0"/>
                        <a:t>+18.6%</a:t>
                      </a:r>
                    </a:p>
                  </a:txBody>
                  <a:tcPr anchor="ctr"/>
                </a:tc>
                <a:tc>
                  <a:txBody>
                    <a:bodyPr/>
                    <a:lstStyle/>
                    <a:p>
                      <a:pPr algn="r"/>
                      <a:endParaRPr lang="en-US" b="1" dirty="0"/>
                    </a:p>
                  </a:txBody>
                  <a:tcPr anchor="ctr"/>
                </a:tc>
                <a:tc>
                  <a:txBody>
                    <a:bodyPr/>
                    <a:lstStyle/>
                    <a:p>
                      <a:pPr algn="r"/>
                      <a:endParaRPr lang="en-US" b="1" dirty="0"/>
                    </a:p>
                  </a:txBody>
                  <a:tcPr anchor="ctr"/>
                </a:tc>
                <a:extLst>
                  <a:ext uri="{0D108BD9-81ED-4DB2-BD59-A6C34878D82A}">
                    <a16:rowId xmlns:a16="http://schemas.microsoft.com/office/drawing/2014/main" val="2645225529"/>
                  </a:ext>
                </a:extLst>
              </a:tr>
            </a:tbl>
          </a:graphicData>
        </a:graphic>
      </p:graphicFrame>
    </p:spTree>
    <p:extLst>
      <p:ext uri="{BB962C8B-B14F-4D97-AF65-F5344CB8AC3E}">
        <p14:creationId xmlns:p14="http://schemas.microsoft.com/office/powerpoint/2010/main" val="30126186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Document 5">
            <a:extLst>
              <a:ext uri="{FF2B5EF4-FFF2-40B4-BE49-F238E27FC236}">
                <a16:creationId xmlns:a16="http://schemas.microsoft.com/office/drawing/2014/main" id="{A6B3A4A8-5EF1-E779-7C50-87F86FD5E71E}"/>
              </a:ext>
            </a:extLst>
          </p:cNvPr>
          <p:cNvSpPr/>
          <p:nvPr/>
        </p:nvSpPr>
        <p:spPr>
          <a:xfrm>
            <a:off x="0" y="-15336"/>
            <a:ext cx="12192000" cy="982196"/>
          </a:xfrm>
          <a:prstGeom prst="flowChartDocument">
            <a:avLst/>
          </a:prstGeom>
          <a:solidFill>
            <a:srgbClr val="631113"/>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0">
              <a:lnSpc>
                <a:spcPct val="100000"/>
              </a:lnSpc>
              <a:spcBef>
                <a:spcPts val="0"/>
              </a:spcBef>
              <a:spcAft>
                <a:spcPts val="0"/>
              </a:spcAft>
              <a:buClrTx/>
              <a:buSzTx/>
              <a:buFontTx/>
              <a:buNone/>
              <a:tabLst/>
              <a:defRPr/>
            </a:pPr>
            <a:endParaRPr kumimoji="0" lang="en-CA" sz="1350" b="0" i="0" u="none" strike="noStrike" kern="0" cap="none" spc="0" normalizeH="0" baseline="0" noProof="0">
              <a:ln>
                <a:noFill/>
              </a:ln>
              <a:solidFill>
                <a:srgbClr val="FFFFFF"/>
              </a:solidFill>
              <a:effectLst/>
              <a:uLnTx/>
              <a:uFillTx/>
              <a:latin typeface="Helvetica"/>
              <a:cs typeface="Helvetica"/>
              <a:sym typeface="Calibri"/>
            </a:endParaRPr>
          </a:p>
        </p:txBody>
      </p:sp>
      <p:pic>
        <p:nvPicPr>
          <p:cNvPr id="5" name="Picture 2" descr="Prescott Logo -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449" y="104941"/>
            <a:ext cx="1989148" cy="74164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4" name="TextBox 3">
            <a:extLst>
              <a:ext uri="{FF2B5EF4-FFF2-40B4-BE49-F238E27FC236}">
                <a16:creationId xmlns:a16="http://schemas.microsoft.com/office/drawing/2014/main" id="{1FB924E9-DA02-8A96-56F9-C38798295985}"/>
              </a:ext>
            </a:extLst>
          </p:cNvPr>
          <p:cNvSpPr txBox="1"/>
          <p:nvPr/>
        </p:nvSpPr>
        <p:spPr>
          <a:xfrm flipH="1">
            <a:off x="2869660" y="157401"/>
            <a:ext cx="8092866" cy="646331"/>
          </a:xfrm>
          <a:prstGeom prst="rect">
            <a:avLst/>
          </a:prstGeom>
          <a:noFill/>
        </p:spPr>
        <p:txBody>
          <a:bodyPr wrap="square" rtlCol="0">
            <a:spAutoFit/>
          </a:bodyPr>
          <a:lstStyle/>
          <a:p>
            <a:r>
              <a:rPr lang="en-US" sz="3600" dirty="0">
                <a:solidFill>
                  <a:schemeClr val="bg1"/>
                </a:solidFill>
              </a:rPr>
              <a:t>Next Budget Meeting – January 8, 2024</a:t>
            </a:r>
          </a:p>
        </p:txBody>
      </p:sp>
      <p:sp>
        <p:nvSpPr>
          <p:cNvPr id="12" name="TextBox 11">
            <a:extLst>
              <a:ext uri="{FF2B5EF4-FFF2-40B4-BE49-F238E27FC236}">
                <a16:creationId xmlns:a16="http://schemas.microsoft.com/office/drawing/2014/main" id="{9D3AB647-0B44-A2F2-27DB-4BFBD026F502}"/>
              </a:ext>
            </a:extLst>
          </p:cNvPr>
          <p:cNvSpPr txBox="1"/>
          <p:nvPr/>
        </p:nvSpPr>
        <p:spPr>
          <a:xfrm>
            <a:off x="482449" y="1068288"/>
            <a:ext cx="11190742" cy="3416320"/>
          </a:xfrm>
          <a:prstGeom prst="rect">
            <a:avLst/>
          </a:prstGeom>
          <a:noFill/>
        </p:spPr>
        <p:txBody>
          <a:bodyPr wrap="square">
            <a:spAutoFit/>
          </a:bodyPr>
          <a:lstStyle/>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Expenses Budgets</a:t>
            </a:r>
          </a:p>
          <a:p>
            <a:pPr marL="342900" indent="-342900">
              <a:buFont typeface="Arial" panose="020B0604020202020204" pitchFamily="34" charset="0"/>
              <a:buChar char="•"/>
            </a:pPr>
            <a:endParaRPr lang="en-US" sz="2400" dirty="0"/>
          </a:p>
          <a:p>
            <a:pPr marL="800100" lvl="1" indent="-342900">
              <a:buFont typeface="Arial" panose="020B0604020202020204" pitchFamily="34" charset="0"/>
              <a:buChar char="•"/>
            </a:pPr>
            <a:r>
              <a:rPr lang="en-US" sz="2400" dirty="0"/>
              <a:t>Administration</a:t>
            </a:r>
          </a:p>
          <a:p>
            <a:pPr marL="800100" lvl="1" indent="-342900">
              <a:buFont typeface="Arial" panose="020B0604020202020204" pitchFamily="34" charset="0"/>
              <a:buChar char="•"/>
            </a:pPr>
            <a:endParaRPr lang="en-US" sz="2400" dirty="0"/>
          </a:p>
          <a:p>
            <a:pPr marL="800100" lvl="1" indent="-342900">
              <a:buFont typeface="Arial" panose="020B0604020202020204" pitchFamily="34" charset="0"/>
              <a:buChar char="•"/>
            </a:pPr>
            <a:r>
              <a:rPr lang="en-US" sz="2400" dirty="0"/>
              <a:t>Protective Services</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a:p>
          <a:p>
            <a:endParaRPr lang="en-US" sz="2400" dirty="0"/>
          </a:p>
        </p:txBody>
      </p:sp>
    </p:spTree>
    <p:extLst>
      <p:ext uri="{BB962C8B-B14F-4D97-AF65-F5344CB8AC3E}">
        <p14:creationId xmlns:p14="http://schemas.microsoft.com/office/powerpoint/2010/main" val="87058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Document 5">
            <a:extLst>
              <a:ext uri="{FF2B5EF4-FFF2-40B4-BE49-F238E27FC236}">
                <a16:creationId xmlns:a16="http://schemas.microsoft.com/office/drawing/2014/main" id="{A6B3A4A8-5EF1-E779-7C50-87F86FD5E71E}"/>
              </a:ext>
            </a:extLst>
          </p:cNvPr>
          <p:cNvSpPr/>
          <p:nvPr/>
        </p:nvSpPr>
        <p:spPr>
          <a:xfrm>
            <a:off x="0" y="-15336"/>
            <a:ext cx="12192000" cy="982196"/>
          </a:xfrm>
          <a:prstGeom prst="flowChartDocument">
            <a:avLst/>
          </a:prstGeom>
          <a:solidFill>
            <a:srgbClr val="631113"/>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0">
              <a:lnSpc>
                <a:spcPct val="100000"/>
              </a:lnSpc>
              <a:spcBef>
                <a:spcPts val="0"/>
              </a:spcBef>
              <a:spcAft>
                <a:spcPts val="0"/>
              </a:spcAft>
              <a:buClrTx/>
              <a:buSzTx/>
              <a:buFontTx/>
              <a:buNone/>
              <a:tabLst/>
              <a:defRPr/>
            </a:pPr>
            <a:endParaRPr kumimoji="0" lang="en-CA" sz="1350" b="0" i="0" u="none" strike="noStrike" kern="0" cap="none" spc="0" normalizeH="0" baseline="0" noProof="0">
              <a:ln>
                <a:noFill/>
              </a:ln>
              <a:solidFill>
                <a:srgbClr val="FFFFFF"/>
              </a:solidFill>
              <a:effectLst/>
              <a:uLnTx/>
              <a:uFillTx/>
              <a:latin typeface="Helvetica"/>
              <a:cs typeface="Helvetica"/>
              <a:sym typeface="Calibri"/>
            </a:endParaRPr>
          </a:p>
        </p:txBody>
      </p:sp>
      <p:pic>
        <p:nvPicPr>
          <p:cNvPr id="5" name="Picture 2" descr="Prescott Logo -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449" y="104941"/>
            <a:ext cx="1989148" cy="74164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4" name="TextBox 3">
            <a:extLst>
              <a:ext uri="{FF2B5EF4-FFF2-40B4-BE49-F238E27FC236}">
                <a16:creationId xmlns:a16="http://schemas.microsoft.com/office/drawing/2014/main" id="{1FB924E9-DA02-8A96-56F9-C38798295985}"/>
              </a:ext>
            </a:extLst>
          </p:cNvPr>
          <p:cNvSpPr txBox="1"/>
          <p:nvPr/>
        </p:nvSpPr>
        <p:spPr>
          <a:xfrm flipH="1">
            <a:off x="2869660" y="157401"/>
            <a:ext cx="1770434" cy="646331"/>
          </a:xfrm>
          <a:prstGeom prst="rect">
            <a:avLst/>
          </a:prstGeom>
          <a:noFill/>
        </p:spPr>
        <p:txBody>
          <a:bodyPr wrap="square" rtlCol="0">
            <a:spAutoFit/>
          </a:bodyPr>
          <a:lstStyle/>
          <a:p>
            <a:r>
              <a:rPr lang="en-US" sz="3600" dirty="0">
                <a:solidFill>
                  <a:schemeClr val="bg1"/>
                </a:solidFill>
              </a:rPr>
              <a:t>Topics</a:t>
            </a:r>
          </a:p>
        </p:txBody>
      </p:sp>
      <p:sp>
        <p:nvSpPr>
          <p:cNvPr id="12" name="TextBox 11">
            <a:extLst>
              <a:ext uri="{FF2B5EF4-FFF2-40B4-BE49-F238E27FC236}">
                <a16:creationId xmlns:a16="http://schemas.microsoft.com/office/drawing/2014/main" id="{9D3AB647-0B44-A2F2-27DB-4BFBD026F502}"/>
              </a:ext>
            </a:extLst>
          </p:cNvPr>
          <p:cNvSpPr txBox="1"/>
          <p:nvPr/>
        </p:nvSpPr>
        <p:spPr>
          <a:xfrm>
            <a:off x="482449" y="1404771"/>
            <a:ext cx="11190742" cy="4124206"/>
          </a:xfrm>
          <a:prstGeom prst="rect">
            <a:avLst/>
          </a:prstGeom>
          <a:noFill/>
        </p:spPr>
        <p:txBody>
          <a:bodyPr wrap="square">
            <a:spAutoFit/>
          </a:bodyPr>
          <a:lstStyle/>
          <a:p>
            <a:endParaRPr lang="en-US" sz="2400" dirty="0"/>
          </a:p>
          <a:p>
            <a:pPr marL="342900" indent="-342900">
              <a:buFont typeface="Arial" panose="020B0604020202020204" pitchFamily="34" charset="0"/>
              <a:buChar char="•"/>
            </a:pPr>
            <a:r>
              <a:rPr lang="en-US" sz="2400" dirty="0"/>
              <a:t>Timelines</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Health Services</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Social Services</a:t>
            </a:r>
          </a:p>
          <a:p>
            <a:pPr marL="342900" indent="-342900">
              <a:buFont typeface="Arial" panose="020B0604020202020204" pitchFamily="34" charset="0"/>
              <a:buChar char="•"/>
            </a:pPr>
            <a:endParaRPr lang="en-US" sz="2400" b="1" dirty="0"/>
          </a:p>
          <a:p>
            <a:br>
              <a:rPr lang="en-US" sz="2400" b="1" dirty="0"/>
            </a:br>
            <a:endParaRPr lang="en-US" sz="2400" b="1" dirty="0"/>
          </a:p>
          <a:p>
            <a:pPr marL="457200" indent="-457200">
              <a:buFont typeface="+mj-lt"/>
              <a:buAutoNum type="arabicPeriod"/>
            </a:pPr>
            <a:endParaRPr lang="en-US" sz="2400" b="1" dirty="0"/>
          </a:p>
          <a:p>
            <a:r>
              <a:rPr lang="en-US" sz="2200" dirty="0"/>
              <a:t>	</a:t>
            </a:r>
          </a:p>
        </p:txBody>
      </p:sp>
    </p:spTree>
    <p:extLst>
      <p:ext uri="{BB962C8B-B14F-4D97-AF65-F5344CB8AC3E}">
        <p14:creationId xmlns:p14="http://schemas.microsoft.com/office/powerpoint/2010/main" val="2185618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Document 5">
            <a:extLst>
              <a:ext uri="{FF2B5EF4-FFF2-40B4-BE49-F238E27FC236}">
                <a16:creationId xmlns:a16="http://schemas.microsoft.com/office/drawing/2014/main" id="{A6B3A4A8-5EF1-E779-7C50-87F86FD5E71E}"/>
              </a:ext>
            </a:extLst>
          </p:cNvPr>
          <p:cNvSpPr/>
          <p:nvPr/>
        </p:nvSpPr>
        <p:spPr>
          <a:xfrm>
            <a:off x="0" y="-15336"/>
            <a:ext cx="12192000" cy="982196"/>
          </a:xfrm>
          <a:prstGeom prst="flowChartDocument">
            <a:avLst/>
          </a:prstGeom>
          <a:solidFill>
            <a:srgbClr val="631113"/>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0">
              <a:lnSpc>
                <a:spcPct val="100000"/>
              </a:lnSpc>
              <a:spcBef>
                <a:spcPts val="0"/>
              </a:spcBef>
              <a:spcAft>
                <a:spcPts val="0"/>
              </a:spcAft>
              <a:buClrTx/>
              <a:buSzTx/>
              <a:buFontTx/>
              <a:buNone/>
              <a:tabLst/>
              <a:defRPr/>
            </a:pPr>
            <a:endParaRPr kumimoji="0" lang="en-CA" sz="1350" b="0" i="0" u="none" strike="noStrike" kern="0" cap="none" spc="0" normalizeH="0" baseline="0" noProof="0">
              <a:ln>
                <a:noFill/>
              </a:ln>
              <a:solidFill>
                <a:srgbClr val="FFFFFF"/>
              </a:solidFill>
              <a:effectLst/>
              <a:uLnTx/>
              <a:uFillTx/>
              <a:latin typeface="Helvetica"/>
              <a:cs typeface="Helvetica"/>
              <a:sym typeface="Calibri"/>
            </a:endParaRPr>
          </a:p>
        </p:txBody>
      </p:sp>
      <p:pic>
        <p:nvPicPr>
          <p:cNvPr id="5" name="Picture 2" descr="Prescott Logo -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449" y="104941"/>
            <a:ext cx="1989148" cy="74164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4" name="TextBox 3">
            <a:extLst>
              <a:ext uri="{FF2B5EF4-FFF2-40B4-BE49-F238E27FC236}">
                <a16:creationId xmlns:a16="http://schemas.microsoft.com/office/drawing/2014/main" id="{1FB924E9-DA02-8A96-56F9-C38798295985}"/>
              </a:ext>
            </a:extLst>
          </p:cNvPr>
          <p:cNvSpPr txBox="1"/>
          <p:nvPr/>
        </p:nvSpPr>
        <p:spPr>
          <a:xfrm flipH="1">
            <a:off x="2869660" y="157401"/>
            <a:ext cx="2986610" cy="646331"/>
          </a:xfrm>
          <a:prstGeom prst="rect">
            <a:avLst/>
          </a:prstGeom>
          <a:noFill/>
        </p:spPr>
        <p:txBody>
          <a:bodyPr wrap="square" rtlCol="0">
            <a:spAutoFit/>
          </a:bodyPr>
          <a:lstStyle/>
          <a:p>
            <a:r>
              <a:rPr lang="en-US" sz="3600" dirty="0">
                <a:solidFill>
                  <a:schemeClr val="bg1"/>
                </a:solidFill>
              </a:rPr>
              <a:t>Timelines</a:t>
            </a:r>
          </a:p>
        </p:txBody>
      </p:sp>
      <p:sp>
        <p:nvSpPr>
          <p:cNvPr id="12" name="TextBox 11">
            <a:extLst>
              <a:ext uri="{FF2B5EF4-FFF2-40B4-BE49-F238E27FC236}">
                <a16:creationId xmlns:a16="http://schemas.microsoft.com/office/drawing/2014/main" id="{9D3AB647-0B44-A2F2-27DB-4BFBD026F502}"/>
              </a:ext>
            </a:extLst>
          </p:cNvPr>
          <p:cNvSpPr txBox="1"/>
          <p:nvPr/>
        </p:nvSpPr>
        <p:spPr>
          <a:xfrm>
            <a:off x="482449" y="1404771"/>
            <a:ext cx="11190742" cy="800219"/>
          </a:xfrm>
          <a:prstGeom prst="rect">
            <a:avLst/>
          </a:prstGeom>
          <a:noFill/>
        </p:spPr>
        <p:txBody>
          <a:bodyPr wrap="square">
            <a:spAutoFit/>
          </a:bodyPr>
          <a:lstStyle/>
          <a:p>
            <a:pPr marL="457200" indent="-457200">
              <a:buFont typeface="+mj-lt"/>
              <a:buAutoNum type="arabicPeriod"/>
            </a:pPr>
            <a:endParaRPr lang="en-US" sz="2400" b="1" dirty="0"/>
          </a:p>
          <a:p>
            <a:r>
              <a:rPr lang="en-US" sz="2200" dirty="0"/>
              <a:t>	</a:t>
            </a:r>
          </a:p>
        </p:txBody>
      </p:sp>
      <p:graphicFrame>
        <p:nvGraphicFramePr>
          <p:cNvPr id="2" name="Diagram 1" descr="Basic Timeline" title="SmartArt">
            <a:extLst>
              <a:ext uri="{FF2B5EF4-FFF2-40B4-BE49-F238E27FC236}">
                <a16:creationId xmlns:a16="http://schemas.microsoft.com/office/drawing/2014/main" id="{EED2F0C7-031D-3393-78A4-023F0B9C3E3B}"/>
              </a:ext>
            </a:extLst>
          </p:cNvPr>
          <p:cNvGraphicFramePr/>
          <p:nvPr>
            <p:extLst>
              <p:ext uri="{D42A27DB-BD31-4B8C-83A1-F6EECF244321}">
                <p14:modId xmlns:p14="http://schemas.microsoft.com/office/powerpoint/2010/main" val="1759189793"/>
              </p:ext>
            </p:extLst>
          </p:nvPr>
        </p:nvGraphicFramePr>
        <p:xfrm>
          <a:off x="250598" y="1658044"/>
          <a:ext cx="11654443" cy="45798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671091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Document 5">
            <a:extLst>
              <a:ext uri="{FF2B5EF4-FFF2-40B4-BE49-F238E27FC236}">
                <a16:creationId xmlns:a16="http://schemas.microsoft.com/office/drawing/2014/main" id="{A6B3A4A8-5EF1-E779-7C50-87F86FD5E71E}"/>
              </a:ext>
            </a:extLst>
          </p:cNvPr>
          <p:cNvSpPr/>
          <p:nvPr/>
        </p:nvSpPr>
        <p:spPr>
          <a:xfrm>
            <a:off x="0" y="-15336"/>
            <a:ext cx="12192000" cy="982196"/>
          </a:xfrm>
          <a:prstGeom prst="flowChartDocument">
            <a:avLst/>
          </a:prstGeom>
          <a:solidFill>
            <a:srgbClr val="631113"/>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0">
              <a:lnSpc>
                <a:spcPct val="100000"/>
              </a:lnSpc>
              <a:spcBef>
                <a:spcPts val="0"/>
              </a:spcBef>
              <a:spcAft>
                <a:spcPts val="0"/>
              </a:spcAft>
              <a:buClrTx/>
              <a:buSzTx/>
              <a:buFontTx/>
              <a:buNone/>
              <a:tabLst/>
              <a:defRPr/>
            </a:pPr>
            <a:endParaRPr kumimoji="0" lang="en-CA" sz="1350" b="0" i="0" u="none" strike="noStrike" kern="0" cap="none" spc="0" normalizeH="0" baseline="0" noProof="0">
              <a:ln>
                <a:noFill/>
              </a:ln>
              <a:solidFill>
                <a:srgbClr val="FFFFFF"/>
              </a:solidFill>
              <a:effectLst/>
              <a:uLnTx/>
              <a:uFillTx/>
              <a:latin typeface="Helvetica"/>
              <a:cs typeface="Helvetica"/>
              <a:sym typeface="Calibri"/>
            </a:endParaRPr>
          </a:p>
        </p:txBody>
      </p:sp>
      <p:pic>
        <p:nvPicPr>
          <p:cNvPr id="5" name="Picture 2" descr="Prescott Logo -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449" y="104941"/>
            <a:ext cx="1989148" cy="74164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4" name="TextBox 3">
            <a:extLst>
              <a:ext uri="{FF2B5EF4-FFF2-40B4-BE49-F238E27FC236}">
                <a16:creationId xmlns:a16="http://schemas.microsoft.com/office/drawing/2014/main" id="{1FB924E9-DA02-8A96-56F9-C38798295985}"/>
              </a:ext>
            </a:extLst>
          </p:cNvPr>
          <p:cNvSpPr txBox="1"/>
          <p:nvPr/>
        </p:nvSpPr>
        <p:spPr>
          <a:xfrm flipH="1">
            <a:off x="2869659" y="157401"/>
            <a:ext cx="4219509" cy="646331"/>
          </a:xfrm>
          <a:prstGeom prst="rect">
            <a:avLst/>
          </a:prstGeom>
          <a:noFill/>
        </p:spPr>
        <p:txBody>
          <a:bodyPr wrap="square" rtlCol="0">
            <a:spAutoFit/>
          </a:bodyPr>
          <a:lstStyle/>
          <a:p>
            <a:r>
              <a:rPr lang="en-US" sz="3600" dirty="0">
                <a:solidFill>
                  <a:schemeClr val="bg1"/>
                </a:solidFill>
              </a:rPr>
              <a:t>Health Services </a:t>
            </a:r>
          </a:p>
        </p:txBody>
      </p:sp>
      <p:sp>
        <p:nvSpPr>
          <p:cNvPr id="12" name="TextBox 11">
            <a:extLst>
              <a:ext uri="{FF2B5EF4-FFF2-40B4-BE49-F238E27FC236}">
                <a16:creationId xmlns:a16="http://schemas.microsoft.com/office/drawing/2014/main" id="{9D3AB647-0B44-A2F2-27DB-4BFBD026F502}"/>
              </a:ext>
            </a:extLst>
          </p:cNvPr>
          <p:cNvSpPr txBox="1"/>
          <p:nvPr/>
        </p:nvSpPr>
        <p:spPr>
          <a:xfrm>
            <a:off x="482449" y="1404771"/>
            <a:ext cx="11190742" cy="4124206"/>
          </a:xfrm>
          <a:prstGeom prst="rect">
            <a:avLst/>
          </a:prstGeom>
          <a:noFill/>
        </p:spPr>
        <p:txBody>
          <a:bodyPr wrap="square">
            <a:spAutoFit/>
          </a:bodyPr>
          <a:lstStyle/>
          <a:p>
            <a:endParaRPr lang="en-US" sz="2400" dirty="0"/>
          </a:p>
          <a:p>
            <a:pPr marL="342900" indent="-342900">
              <a:buFont typeface="Arial" panose="020B0604020202020204" pitchFamily="34" charset="0"/>
              <a:buChar char="•"/>
            </a:pPr>
            <a:r>
              <a:rPr lang="en-US" sz="2400" dirty="0"/>
              <a:t>Leeds, Grenville and Lanark District Health Unit</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Paramedic Services – Joint Services</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Cemetery</a:t>
            </a:r>
          </a:p>
          <a:p>
            <a:pPr marL="342900" indent="-342900">
              <a:buFont typeface="Arial" panose="020B0604020202020204" pitchFamily="34" charset="0"/>
              <a:buChar char="•"/>
            </a:pPr>
            <a:endParaRPr lang="en-US" sz="2400" b="1" dirty="0"/>
          </a:p>
          <a:p>
            <a:br>
              <a:rPr lang="en-US" sz="2400" b="1" dirty="0"/>
            </a:br>
            <a:endParaRPr lang="en-US" sz="2400" b="1" dirty="0"/>
          </a:p>
          <a:p>
            <a:pPr marL="457200" indent="-457200">
              <a:buFont typeface="+mj-lt"/>
              <a:buAutoNum type="arabicPeriod"/>
            </a:pPr>
            <a:endParaRPr lang="en-US" sz="2400" b="1" dirty="0"/>
          </a:p>
          <a:p>
            <a:r>
              <a:rPr lang="en-US" sz="2200" dirty="0"/>
              <a:t>	</a:t>
            </a:r>
          </a:p>
        </p:txBody>
      </p:sp>
    </p:spTree>
    <p:extLst>
      <p:ext uri="{BB962C8B-B14F-4D97-AF65-F5344CB8AC3E}">
        <p14:creationId xmlns:p14="http://schemas.microsoft.com/office/powerpoint/2010/main" val="2082291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Document 5">
            <a:extLst>
              <a:ext uri="{FF2B5EF4-FFF2-40B4-BE49-F238E27FC236}">
                <a16:creationId xmlns:a16="http://schemas.microsoft.com/office/drawing/2014/main" id="{A6B3A4A8-5EF1-E779-7C50-87F86FD5E71E}"/>
              </a:ext>
            </a:extLst>
          </p:cNvPr>
          <p:cNvSpPr/>
          <p:nvPr/>
        </p:nvSpPr>
        <p:spPr>
          <a:xfrm>
            <a:off x="0" y="-15336"/>
            <a:ext cx="12192000" cy="982196"/>
          </a:xfrm>
          <a:prstGeom prst="flowChartDocument">
            <a:avLst/>
          </a:prstGeom>
          <a:solidFill>
            <a:srgbClr val="631113"/>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0">
              <a:lnSpc>
                <a:spcPct val="100000"/>
              </a:lnSpc>
              <a:spcBef>
                <a:spcPts val="0"/>
              </a:spcBef>
              <a:spcAft>
                <a:spcPts val="0"/>
              </a:spcAft>
              <a:buClrTx/>
              <a:buSzTx/>
              <a:buFontTx/>
              <a:buNone/>
              <a:tabLst/>
              <a:defRPr/>
            </a:pPr>
            <a:endParaRPr kumimoji="0" lang="en-CA" sz="1350" b="0" i="0" u="none" strike="noStrike" kern="0" cap="none" spc="0" normalizeH="0" baseline="0" noProof="0">
              <a:ln>
                <a:noFill/>
              </a:ln>
              <a:solidFill>
                <a:srgbClr val="FFFFFF"/>
              </a:solidFill>
              <a:effectLst/>
              <a:uLnTx/>
              <a:uFillTx/>
              <a:latin typeface="Helvetica"/>
              <a:cs typeface="Helvetica"/>
              <a:sym typeface="Calibri"/>
            </a:endParaRPr>
          </a:p>
        </p:txBody>
      </p:sp>
      <p:pic>
        <p:nvPicPr>
          <p:cNvPr id="5" name="Picture 2" descr="Prescott Logo -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449" y="104941"/>
            <a:ext cx="1989148" cy="74164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4" name="TextBox 3">
            <a:extLst>
              <a:ext uri="{FF2B5EF4-FFF2-40B4-BE49-F238E27FC236}">
                <a16:creationId xmlns:a16="http://schemas.microsoft.com/office/drawing/2014/main" id="{1FB924E9-DA02-8A96-56F9-C38798295985}"/>
              </a:ext>
            </a:extLst>
          </p:cNvPr>
          <p:cNvSpPr txBox="1"/>
          <p:nvPr/>
        </p:nvSpPr>
        <p:spPr>
          <a:xfrm flipH="1">
            <a:off x="2869660" y="157401"/>
            <a:ext cx="3226340" cy="646331"/>
          </a:xfrm>
          <a:prstGeom prst="rect">
            <a:avLst/>
          </a:prstGeom>
          <a:noFill/>
        </p:spPr>
        <p:txBody>
          <a:bodyPr wrap="square" rtlCol="0">
            <a:spAutoFit/>
          </a:bodyPr>
          <a:lstStyle/>
          <a:p>
            <a:r>
              <a:rPr lang="en-US" sz="3600" dirty="0">
                <a:solidFill>
                  <a:schemeClr val="bg1"/>
                </a:solidFill>
              </a:rPr>
              <a:t>Public Health</a:t>
            </a:r>
          </a:p>
        </p:txBody>
      </p:sp>
      <p:sp>
        <p:nvSpPr>
          <p:cNvPr id="12" name="TextBox 11">
            <a:extLst>
              <a:ext uri="{FF2B5EF4-FFF2-40B4-BE49-F238E27FC236}">
                <a16:creationId xmlns:a16="http://schemas.microsoft.com/office/drawing/2014/main" id="{9D3AB647-0B44-A2F2-27DB-4BFBD026F502}"/>
              </a:ext>
            </a:extLst>
          </p:cNvPr>
          <p:cNvSpPr txBox="1"/>
          <p:nvPr/>
        </p:nvSpPr>
        <p:spPr>
          <a:xfrm>
            <a:off x="482449" y="1404771"/>
            <a:ext cx="11190742" cy="3754874"/>
          </a:xfrm>
          <a:prstGeom prst="rect">
            <a:avLst/>
          </a:prstGeom>
          <a:noFill/>
        </p:spPr>
        <p:txBody>
          <a:bodyPr wrap="square">
            <a:spAutoFit/>
          </a:bodyPr>
          <a:lstStyle/>
          <a:p>
            <a:pPr marL="342900" indent="-342900">
              <a:buFont typeface="Arial" panose="020B0604020202020204" pitchFamily="34" charset="0"/>
              <a:buChar char="•"/>
            </a:pPr>
            <a:r>
              <a:rPr lang="en-US" sz="2400" dirty="0"/>
              <a:t>Provided by Leeds, Grenville and Lanark District Health Unit</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Municipalities in the catchment area are required to cost share with the Province on mandatory programs</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The proportional allocation between municipalities is based on the most recent census population.  2024 will be based on the 2021 Census</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err="1"/>
              <a:t>Councillor</a:t>
            </a:r>
            <a:r>
              <a:rPr lang="en-US" sz="2400" dirty="0"/>
              <a:t> Lockett sits on the Public Health Unit Board</a:t>
            </a:r>
            <a:br>
              <a:rPr lang="en-US" sz="2400" dirty="0"/>
            </a:br>
            <a:r>
              <a:rPr lang="en-US" sz="2200" dirty="0"/>
              <a:t>	</a:t>
            </a:r>
          </a:p>
        </p:txBody>
      </p:sp>
    </p:spTree>
    <p:extLst>
      <p:ext uri="{BB962C8B-B14F-4D97-AF65-F5344CB8AC3E}">
        <p14:creationId xmlns:p14="http://schemas.microsoft.com/office/powerpoint/2010/main" val="22681646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Document 5">
            <a:extLst>
              <a:ext uri="{FF2B5EF4-FFF2-40B4-BE49-F238E27FC236}">
                <a16:creationId xmlns:a16="http://schemas.microsoft.com/office/drawing/2014/main" id="{A6B3A4A8-5EF1-E779-7C50-87F86FD5E71E}"/>
              </a:ext>
            </a:extLst>
          </p:cNvPr>
          <p:cNvSpPr/>
          <p:nvPr/>
        </p:nvSpPr>
        <p:spPr>
          <a:xfrm>
            <a:off x="0" y="-15336"/>
            <a:ext cx="12192000" cy="982196"/>
          </a:xfrm>
          <a:prstGeom prst="flowChartDocument">
            <a:avLst/>
          </a:prstGeom>
          <a:solidFill>
            <a:srgbClr val="631113"/>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0">
              <a:lnSpc>
                <a:spcPct val="100000"/>
              </a:lnSpc>
              <a:spcBef>
                <a:spcPts val="0"/>
              </a:spcBef>
              <a:spcAft>
                <a:spcPts val="0"/>
              </a:spcAft>
              <a:buClrTx/>
              <a:buSzTx/>
              <a:buFontTx/>
              <a:buNone/>
              <a:tabLst/>
              <a:defRPr/>
            </a:pPr>
            <a:endParaRPr kumimoji="0" lang="en-CA" sz="1350" b="0" i="0" u="none" strike="noStrike" kern="0" cap="none" spc="0" normalizeH="0" baseline="0" noProof="0">
              <a:ln>
                <a:noFill/>
              </a:ln>
              <a:solidFill>
                <a:srgbClr val="FFFFFF"/>
              </a:solidFill>
              <a:effectLst/>
              <a:uLnTx/>
              <a:uFillTx/>
              <a:latin typeface="Helvetica"/>
              <a:cs typeface="Helvetica"/>
              <a:sym typeface="Calibri"/>
            </a:endParaRPr>
          </a:p>
        </p:txBody>
      </p:sp>
      <p:pic>
        <p:nvPicPr>
          <p:cNvPr id="5" name="Picture 2" descr="Prescott Logo -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449" y="104941"/>
            <a:ext cx="1989148" cy="74164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4" name="TextBox 3">
            <a:extLst>
              <a:ext uri="{FF2B5EF4-FFF2-40B4-BE49-F238E27FC236}">
                <a16:creationId xmlns:a16="http://schemas.microsoft.com/office/drawing/2014/main" id="{1FB924E9-DA02-8A96-56F9-C38798295985}"/>
              </a:ext>
            </a:extLst>
          </p:cNvPr>
          <p:cNvSpPr txBox="1"/>
          <p:nvPr/>
        </p:nvSpPr>
        <p:spPr>
          <a:xfrm flipH="1">
            <a:off x="2869659" y="157401"/>
            <a:ext cx="4486637" cy="646331"/>
          </a:xfrm>
          <a:prstGeom prst="rect">
            <a:avLst/>
          </a:prstGeom>
          <a:noFill/>
        </p:spPr>
        <p:txBody>
          <a:bodyPr wrap="square" rtlCol="0">
            <a:spAutoFit/>
          </a:bodyPr>
          <a:lstStyle/>
          <a:p>
            <a:r>
              <a:rPr lang="en-US" sz="3600" dirty="0">
                <a:solidFill>
                  <a:schemeClr val="bg1"/>
                </a:solidFill>
              </a:rPr>
              <a:t>Paramedic Services</a:t>
            </a:r>
          </a:p>
        </p:txBody>
      </p:sp>
      <p:sp>
        <p:nvSpPr>
          <p:cNvPr id="12" name="TextBox 11">
            <a:extLst>
              <a:ext uri="{FF2B5EF4-FFF2-40B4-BE49-F238E27FC236}">
                <a16:creationId xmlns:a16="http://schemas.microsoft.com/office/drawing/2014/main" id="{9D3AB647-0B44-A2F2-27DB-4BFBD026F502}"/>
              </a:ext>
            </a:extLst>
          </p:cNvPr>
          <p:cNvSpPr txBox="1"/>
          <p:nvPr/>
        </p:nvSpPr>
        <p:spPr>
          <a:xfrm>
            <a:off x="482449" y="1404771"/>
            <a:ext cx="11190742" cy="4893647"/>
          </a:xfrm>
          <a:prstGeom prst="rect">
            <a:avLst/>
          </a:prstGeom>
          <a:noFill/>
        </p:spPr>
        <p:txBody>
          <a:bodyPr wrap="square">
            <a:spAutoFit/>
          </a:bodyPr>
          <a:lstStyle/>
          <a:p>
            <a:pPr marL="342900" indent="-342900">
              <a:buFont typeface="Arial" panose="020B0604020202020204" pitchFamily="34" charset="0"/>
              <a:buChar char="•"/>
            </a:pPr>
            <a:r>
              <a:rPr lang="en-US" sz="2400" dirty="0"/>
              <a:t>The United Counties of Leeds and Grenville is the Service Provider for Paramedic Services</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There is a cost sharing agreement between the United Counties and the 3 Single Tier Municipalities</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Cost allocation is based on weighted property assessment (2023 allocation is below)</a:t>
            </a:r>
          </a:p>
          <a:p>
            <a:pPr marL="800100" lvl="1" indent="-342900">
              <a:buFont typeface="Arial" panose="020B0604020202020204" pitchFamily="34" charset="0"/>
              <a:buChar char="•"/>
            </a:pPr>
            <a:r>
              <a:rPr lang="en-US" sz="2400" dirty="0"/>
              <a:t>Prescott			$290,393</a:t>
            </a:r>
          </a:p>
          <a:p>
            <a:pPr marL="800100" lvl="1" indent="-342900">
              <a:buFont typeface="Arial" panose="020B0604020202020204" pitchFamily="34" charset="0"/>
              <a:buChar char="•"/>
            </a:pPr>
            <a:r>
              <a:rPr lang="en-US" sz="2400" dirty="0"/>
              <a:t>Gananoque 		$487,251</a:t>
            </a:r>
          </a:p>
          <a:p>
            <a:pPr marL="800100" lvl="1" indent="-342900">
              <a:buFont typeface="Arial" panose="020B0604020202020204" pitchFamily="34" charset="0"/>
              <a:buChar char="•"/>
            </a:pPr>
            <a:r>
              <a:rPr lang="en-US" sz="2400" dirty="0"/>
              <a:t>Brockville		$1,995,773</a:t>
            </a:r>
          </a:p>
          <a:p>
            <a:pPr marL="800100" lvl="1" indent="-342900">
              <a:buFont typeface="Arial" panose="020B0604020202020204" pitchFamily="34" charset="0"/>
              <a:buChar char="•"/>
            </a:pPr>
            <a:r>
              <a:rPr lang="en-US" sz="2400" dirty="0"/>
              <a:t>United Counties	$8,102,729</a:t>
            </a:r>
          </a:p>
          <a:p>
            <a:pPr marL="800100" lvl="1"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Mayor Shankar sits on the United Counties Joint Services Committee</a:t>
            </a:r>
          </a:p>
        </p:txBody>
      </p:sp>
    </p:spTree>
    <p:extLst>
      <p:ext uri="{BB962C8B-B14F-4D97-AF65-F5344CB8AC3E}">
        <p14:creationId xmlns:p14="http://schemas.microsoft.com/office/powerpoint/2010/main" val="3237263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Document 5">
            <a:extLst>
              <a:ext uri="{FF2B5EF4-FFF2-40B4-BE49-F238E27FC236}">
                <a16:creationId xmlns:a16="http://schemas.microsoft.com/office/drawing/2014/main" id="{A6B3A4A8-5EF1-E779-7C50-87F86FD5E71E}"/>
              </a:ext>
            </a:extLst>
          </p:cNvPr>
          <p:cNvSpPr/>
          <p:nvPr/>
        </p:nvSpPr>
        <p:spPr>
          <a:xfrm>
            <a:off x="0" y="-15336"/>
            <a:ext cx="12192000" cy="982196"/>
          </a:xfrm>
          <a:prstGeom prst="flowChartDocument">
            <a:avLst/>
          </a:prstGeom>
          <a:solidFill>
            <a:srgbClr val="631113"/>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0">
              <a:lnSpc>
                <a:spcPct val="100000"/>
              </a:lnSpc>
              <a:spcBef>
                <a:spcPts val="0"/>
              </a:spcBef>
              <a:spcAft>
                <a:spcPts val="0"/>
              </a:spcAft>
              <a:buClrTx/>
              <a:buSzTx/>
              <a:buFontTx/>
              <a:buNone/>
              <a:tabLst/>
              <a:defRPr/>
            </a:pPr>
            <a:endParaRPr kumimoji="0" lang="en-CA" sz="1350" b="0" i="0" u="none" strike="noStrike" kern="0" cap="none" spc="0" normalizeH="0" baseline="0" noProof="0">
              <a:ln>
                <a:noFill/>
              </a:ln>
              <a:solidFill>
                <a:srgbClr val="FFFFFF"/>
              </a:solidFill>
              <a:effectLst/>
              <a:uLnTx/>
              <a:uFillTx/>
              <a:latin typeface="Helvetica"/>
              <a:cs typeface="Helvetica"/>
              <a:sym typeface="Calibri"/>
            </a:endParaRPr>
          </a:p>
        </p:txBody>
      </p:sp>
      <p:pic>
        <p:nvPicPr>
          <p:cNvPr id="5" name="Picture 2" descr="Prescott Logo -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449" y="104941"/>
            <a:ext cx="1989148" cy="74164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4" name="TextBox 3">
            <a:extLst>
              <a:ext uri="{FF2B5EF4-FFF2-40B4-BE49-F238E27FC236}">
                <a16:creationId xmlns:a16="http://schemas.microsoft.com/office/drawing/2014/main" id="{1FB924E9-DA02-8A96-56F9-C38798295985}"/>
              </a:ext>
            </a:extLst>
          </p:cNvPr>
          <p:cNvSpPr txBox="1"/>
          <p:nvPr/>
        </p:nvSpPr>
        <p:spPr>
          <a:xfrm flipH="1">
            <a:off x="2869659" y="157401"/>
            <a:ext cx="4486637" cy="646331"/>
          </a:xfrm>
          <a:prstGeom prst="rect">
            <a:avLst/>
          </a:prstGeom>
          <a:noFill/>
        </p:spPr>
        <p:txBody>
          <a:bodyPr wrap="square" rtlCol="0">
            <a:spAutoFit/>
          </a:bodyPr>
          <a:lstStyle/>
          <a:p>
            <a:r>
              <a:rPr lang="en-US" sz="3600" dirty="0">
                <a:solidFill>
                  <a:schemeClr val="bg1"/>
                </a:solidFill>
              </a:rPr>
              <a:t>Cemetery</a:t>
            </a:r>
          </a:p>
        </p:txBody>
      </p:sp>
      <p:sp>
        <p:nvSpPr>
          <p:cNvPr id="12" name="TextBox 11">
            <a:extLst>
              <a:ext uri="{FF2B5EF4-FFF2-40B4-BE49-F238E27FC236}">
                <a16:creationId xmlns:a16="http://schemas.microsoft.com/office/drawing/2014/main" id="{9D3AB647-0B44-A2F2-27DB-4BFBD026F502}"/>
              </a:ext>
            </a:extLst>
          </p:cNvPr>
          <p:cNvSpPr txBox="1"/>
          <p:nvPr/>
        </p:nvSpPr>
        <p:spPr>
          <a:xfrm>
            <a:off x="482449" y="1139597"/>
            <a:ext cx="11190742" cy="5632311"/>
          </a:xfrm>
          <a:prstGeom prst="rect">
            <a:avLst/>
          </a:prstGeom>
          <a:noFill/>
        </p:spPr>
        <p:txBody>
          <a:bodyPr wrap="square">
            <a:spAutoFit/>
          </a:bodyPr>
          <a:lstStyle/>
          <a:p>
            <a:pPr marL="342900" indent="-342900">
              <a:buFont typeface="Arial" panose="020B0604020202020204" pitchFamily="34" charset="0"/>
              <a:buChar char="•"/>
            </a:pPr>
            <a:r>
              <a:rPr lang="en-US" sz="2400" dirty="0"/>
              <a:t>Prescott Cemetery (Sandy Hill Cemetery) is owned by virtue of a trust that was established by the will of Edward Jessup </a:t>
            </a:r>
            <a:r>
              <a:rPr lang="en-US" sz="2400" dirty="0" err="1"/>
              <a:t>lll</a:t>
            </a:r>
            <a:r>
              <a:rPr lang="en-US" sz="2400" dirty="0"/>
              <a:t> in </a:t>
            </a:r>
            <a:r>
              <a:rPr lang="en-US" sz="2400" dirty="0" err="1"/>
              <a:t>favour</a:t>
            </a:r>
            <a:r>
              <a:rPr lang="en-US" sz="2400" dirty="0"/>
              <a:t> of the churches of Prescott. The churches discharged this trust over the years by appointment of trustees which they ceased to do in 2011 thereby turning over the management of the cemetery to the Town of Prescott</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In 2016, the Town of Prescott passed a by-law to establish the Prescott Cemetery Board of Management to oversee the Cemetery</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The Town provides $14,000 per year in funding to the Cemetery Board to pay for lawn maintenance, burial preparation, insurance, etc.  New for 2024, the budget will include the total expenses and revenue for the cemetery and not just the municipal contribution, but it will not have a bottom-line impact</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err="1"/>
              <a:t>Councillor</a:t>
            </a:r>
            <a:r>
              <a:rPr lang="en-US" sz="2400" dirty="0"/>
              <a:t> McConnell sits on the Prescott Cemetery Board of Management</a:t>
            </a:r>
          </a:p>
        </p:txBody>
      </p:sp>
    </p:spTree>
    <p:extLst>
      <p:ext uri="{BB962C8B-B14F-4D97-AF65-F5344CB8AC3E}">
        <p14:creationId xmlns:p14="http://schemas.microsoft.com/office/powerpoint/2010/main" val="2689555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Document 5">
            <a:extLst>
              <a:ext uri="{FF2B5EF4-FFF2-40B4-BE49-F238E27FC236}">
                <a16:creationId xmlns:a16="http://schemas.microsoft.com/office/drawing/2014/main" id="{A6B3A4A8-5EF1-E779-7C50-87F86FD5E71E}"/>
              </a:ext>
            </a:extLst>
          </p:cNvPr>
          <p:cNvSpPr/>
          <p:nvPr/>
        </p:nvSpPr>
        <p:spPr>
          <a:xfrm>
            <a:off x="0" y="-15336"/>
            <a:ext cx="12192000" cy="982196"/>
          </a:xfrm>
          <a:prstGeom prst="flowChartDocument">
            <a:avLst/>
          </a:prstGeom>
          <a:solidFill>
            <a:srgbClr val="631113"/>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0">
              <a:lnSpc>
                <a:spcPct val="100000"/>
              </a:lnSpc>
              <a:spcBef>
                <a:spcPts val="0"/>
              </a:spcBef>
              <a:spcAft>
                <a:spcPts val="0"/>
              </a:spcAft>
              <a:buClrTx/>
              <a:buSzTx/>
              <a:buFontTx/>
              <a:buNone/>
              <a:tabLst/>
              <a:defRPr/>
            </a:pPr>
            <a:endParaRPr kumimoji="0" lang="en-CA" sz="1350" b="0" i="0" u="none" strike="noStrike" kern="0" cap="none" spc="0" normalizeH="0" baseline="0" noProof="0">
              <a:ln>
                <a:noFill/>
              </a:ln>
              <a:solidFill>
                <a:srgbClr val="FFFFFF"/>
              </a:solidFill>
              <a:effectLst/>
              <a:uLnTx/>
              <a:uFillTx/>
              <a:latin typeface="Helvetica"/>
              <a:cs typeface="Helvetica"/>
              <a:sym typeface="Calibri"/>
            </a:endParaRPr>
          </a:p>
        </p:txBody>
      </p:sp>
      <p:pic>
        <p:nvPicPr>
          <p:cNvPr id="5" name="Picture 2" descr="Prescott Logo -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449" y="104941"/>
            <a:ext cx="1989148" cy="74164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4" name="TextBox 3">
            <a:extLst>
              <a:ext uri="{FF2B5EF4-FFF2-40B4-BE49-F238E27FC236}">
                <a16:creationId xmlns:a16="http://schemas.microsoft.com/office/drawing/2014/main" id="{1FB924E9-DA02-8A96-56F9-C38798295985}"/>
              </a:ext>
            </a:extLst>
          </p:cNvPr>
          <p:cNvSpPr txBox="1"/>
          <p:nvPr/>
        </p:nvSpPr>
        <p:spPr>
          <a:xfrm flipH="1">
            <a:off x="2869658" y="157401"/>
            <a:ext cx="5421586" cy="646331"/>
          </a:xfrm>
          <a:prstGeom prst="rect">
            <a:avLst/>
          </a:prstGeom>
          <a:noFill/>
        </p:spPr>
        <p:txBody>
          <a:bodyPr wrap="square" rtlCol="0">
            <a:spAutoFit/>
          </a:bodyPr>
          <a:lstStyle/>
          <a:p>
            <a:r>
              <a:rPr lang="en-US" sz="3600" dirty="0">
                <a:solidFill>
                  <a:schemeClr val="bg1"/>
                </a:solidFill>
              </a:rPr>
              <a:t>Health Services Expenses</a:t>
            </a:r>
          </a:p>
        </p:txBody>
      </p:sp>
      <p:graphicFrame>
        <p:nvGraphicFramePr>
          <p:cNvPr id="2" name="Table 1">
            <a:extLst>
              <a:ext uri="{FF2B5EF4-FFF2-40B4-BE49-F238E27FC236}">
                <a16:creationId xmlns:a16="http://schemas.microsoft.com/office/drawing/2014/main" id="{EA840003-114E-FB98-BFE6-08EAE79BAEB8}"/>
              </a:ext>
            </a:extLst>
          </p:cNvPr>
          <p:cNvGraphicFramePr>
            <a:graphicFrameLocks noGrp="1"/>
          </p:cNvGraphicFramePr>
          <p:nvPr>
            <p:extLst>
              <p:ext uri="{D42A27DB-BD31-4B8C-83A1-F6EECF244321}">
                <p14:modId xmlns:p14="http://schemas.microsoft.com/office/powerpoint/2010/main" val="2513206434"/>
              </p:ext>
            </p:extLst>
          </p:nvPr>
        </p:nvGraphicFramePr>
        <p:xfrm>
          <a:off x="205482" y="1366937"/>
          <a:ext cx="11794734" cy="4655855"/>
        </p:xfrm>
        <a:graphic>
          <a:graphicData uri="http://schemas.openxmlformats.org/drawingml/2006/table">
            <a:tbl>
              <a:tblPr firstRow="1" bandRow="1">
                <a:tableStyleId>{74C1A8A3-306A-4EB7-A6B1-4F7E0EB9C5D6}</a:tableStyleId>
              </a:tblPr>
              <a:tblGrid>
                <a:gridCol w="1684962">
                  <a:extLst>
                    <a:ext uri="{9D8B030D-6E8A-4147-A177-3AD203B41FA5}">
                      <a16:colId xmlns:a16="http://schemas.microsoft.com/office/drawing/2014/main" val="2443736442"/>
                    </a:ext>
                  </a:extLst>
                </a:gridCol>
                <a:gridCol w="1212352">
                  <a:extLst>
                    <a:ext uri="{9D8B030D-6E8A-4147-A177-3AD203B41FA5}">
                      <a16:colId xmlns:a16="http://schemas.microsoft.com/office/drawing/2014/main" val="3857772794"/>
                    </a:ext>
                  </a:extLst>
                </a:gridCol>
                <a:gridCol w="1273995">
                  <a:extLst>
                    <a:ext uri="{9D8B030D-6E8A-4147-A177-3AD203B41FA5}">
                      <a16:colId xmlns:a16="http://schemas.microsoft.com/office/drawing/2014/main" val="278190024"/>
                    </a:ext>
                  </a:extLst>
                </a:gridCol>
                <a:gridCol w="1160980">
                  <a:extLst>
                    <a:ext uri="{9D8B030D-6E8A-4147-A177-3AD203B41FA5}">
                      <a16:colId xmlns:a16="http://schemas.microsoft.com/office/drawing/2014/main" val="1685447794"/>
                    </a:ext>
                  </a:extLst>
                </a:gridCol>
                <a:gridCol w="1304818">
                  <a:extLst>
                    <a:ext uri="{9D8B030D-6E8A-4147-A177-3AD203B41FA5}">
                      <a16:colId xmlns:a16="http://schemas.microsoft.com/office/drawing/2014/main" val="3919353813"/>
                    </a:ext>
                  </a:extLst>
                </a:gridCol>
                <a:gridCol w="3632509">
                  <a:extLst>
                    <a:ext uri="{9D8B030D-6E8A-4147-A177-3AD203B41FA5}">
                      <a16:colId xmlns:a16="http://schemas.microsoft.com/office/drawing/2014/main" val="1111177505"/>
                    </a:ext>
                  </a:extLst>
                </a:gridCol>
                <a:gridCol w="1525118">
                  <a:extLst>
                    <a:ext uri="{9D8B030D-6E8A-4147-A177-3AD203B41FA5}">
                      <a16:colId xmlns:a16="http://schemas.microsoft.com/office/drawing/2014/main" val="2394786576"/>
                    </a:ext>
                  </a:extLst>
                </a:gridCol>
              </a:tblGrid>
              <a:tr h="693427">
                <a:tc>
                  <a:txBody>
                    <a:bodyPr/>
                    <a:lstStyle/>
                    <a:p>
                      <a:endParaRPr lang="en-US"/>
                    </a:p>
                  </a:txBody>
                  <a:tcPr/>
                </a:tc>
                <a:tc>
                  <a:txBody>
                    <a:bodyPr/>
                    <a:lstStyle/>
                    <a:p>
                      <a:pPr algn="ctr"/>
                      <a:r>
                        <a:rPr lang="en-US" dirty="0"/>
                        <a:t>2023</a:t>
                      </a:r>
                    </a:p>
                    <a:p>
                      <a:pPr algn="ctr"/>
                      <a:r>
                        <a:rPr lang="en-US" dirty="0"/>
                        <a:t>Budget</a:t>
                      </a:r>
                    </a:p>
                  </a:txBody>
                  <a:tcPr anchor="ctr"/>
                </a:tc>
                <a:tc>
                  <a:txBody>
                    <a:bodyPr/>
                    <a:lstStyle/>
                    <a:p>
                      <a:pPr algn="ctr"/>
                      <a:r>
                        <a:rPr lang="en-US" dirty="0"/>
                        <a:t>2023</a:t>
                      </a:r>
                    </a:p>
                    <a:p>
                      <a:pPr algn="ctr"/>
                      <a:r>
                        <a:rPr lang="en-US" dirty="0"/>
                        <a:t>Projection</a:t>
                      </a:r>
                    </a:p>
                  </a:txBody>
                  <a:tcPr anchor="ctr"/>
                </a:tc>
                <a:tc>
                  <a:txBody>
                    <a:bodyPr/>
                    <a:lstStyle/>
                    <a:p>
                      <a:pPr algn="ctr"/>
                      <a:r>
                        <a:rPr lang="en-US" dirty="0"/>
                        <a:t>2024</a:t>
                      </a:r>
                    </a:p>
                    <a:p>
                      <a:pPr algn="ctr"/>
                      <a:r>
                        <a:rPr lang="en-US" dirty="0"/>
                        <a:t>Budget</a:t>
                      </a:r>
                    </a:p>
                  </a:txBody>
                  <a:tcPr anchor="ctr"/>
                </a:tc>
                <a:tc>
                  <a:txBody>
                    <a:bodyPr/>
                    <a:lstStyle/>
                    <a:p>
                      <a:pPr algn="ctr"/>
                      <a:r>
                        <a:rPr lang="en-US" dirty="0"/>
                        <a:t>Budget to</a:t>
                      </a:r>
                    </a:p>
                    <a:p>
                      <a:pPr algn="ctr"/>
                      <a:r>
                        <a:rPr lang="en-US" dirty="0"/>
                        <a:t>Budget</a:t>
                      </a:r>
                    </a:p>
                    <a:p>
                      <a:pPr algn="ctr"/>
                      <a:r>
                        <a:rPr lang="en-US" dirty="0"/>
                        <a:t>Higher / (Lower)</a:t>
                      </a:r>
                    </a:p>
                  </a:txBody>
                  <a:tcPr anchor="ctr"/>
                </a:tc>
                <a:tc>
                  <a:txBody>
                    <a:bodyPr/>
                    <a:lstStyle/>
                    <a:p>
                      <a:pPr algn="ctr"/>
                      <a:r>
                        <a:rPr lang="en-US" dirty="0"/>
                        <a:t>Notes</a:t>
                      </a:r>
                    </a:p>
                  </a:txBody>
                  <a:tcPr anchor="ctr"/>
                </a:tc>
                <a:tc>
                  <a:txBody>
                    <a:bodyPr/>
                    <a:lstStyle/>
                    <a:p>
                      <a:pPr algn="ctr"/>
                      <a:r>
                        <a:rPr lang="en-US" dirty="0"/>
                        <a:t>Transfer to Reserves</a:t>
                      </a:r>
                    </a:p>
                  </a:txBody>
                  <a:tcPr anchor="ctr"/>
                </a:tc>
                <a:extLst>
                  <a:ext uri="{0D108BD9-81ED-4DB2-BD59-A6C34878D82A}">
                    <a16:rowId xmlns:a16="http://schemas.microsoft.com/office/drawing/2014/main" val="3055973832"/>
                  </a:ext>
                </a:extLst>
              </a:tr>
              <a:tr h="693427">
                <a:tc>
                  <a:txBody>
                    <a:bodyPr/>
                    <a:lstStyle/>
                    <a:p>
                      <a:r>
                        <a:rPr lang="en-US" b="1" dirty="0"/>
                        <a:t>Public Health</a:t>
                      </a:r>
                    </a:p>
                  </a:txBody>
                  <a:tcPr anchor="ctr"/>
                </a:tc>
                <a:tc>
                  <a:txBody>
                    <a:bodyPr/>
                    <a:lstStyle/>
                    <a:p>
                      <a:pPr algn="r"/>
                      <a:r>
                        <a:rPr lang="en-US" dirty="0"/>
                        <a:t>89,100</a:t>
                      </a:r>
                    </a:p>
                  </a:txBody>
                  <a:tcPr anchor="ctr"/>
                </a:tc>
                <a:tc>
                  <a:txBody>
                    <a:bodyPr/>
                    <a:lstStyle/>
                    <a:p>
                      <a:pPr algn="r"/>
                      <a:r>
                        <a:rPr lang="en-US" dirty="0"/>
                        <a:t>89,100</a:t>
                      </a:r>
                    </a:p>
                  </a:txBody>
                  <a:tcPr anchor="ctr"/>
                </a:tc>
                <a:tc>
                  <a:txBody>
                    <a:bodyPr/>
                    <a:lstStyle/>
                    <a:p>
                      <a:pPr algn="r"/>
                      <a:r>
                        <a:rPr lang="en-US" dirty="0"/>
                        <a:t>64,290</a:t>
                      </a:r>
                    </a:p>
                  </a:txBody>
                  <a:tcPr anchor="ctr"/>
                </a:tc>
                <a:tc>
                  <a:txBody>
                    <a:bodyPr/>
                    <a:lstStyle/>
                    <a:p>
                      <a:pPr algn="r"/>
                      <a:r>
                        <a:rPr lang="en-US" dirty="0"/>
                        <a:t>(24,810)</a:t>
                      </a:r>
                    </a:p>
                  </a:txBody>
                  <a:tcPr anchor="ctr"/>
                </a:tc>
                <a:tc>
                  <a:txBody>
                    <a:bodyPr/>
                    <a:lstStyle/>
                    <a:p>
                      <a:pPr algn="r"/>
                      <a:r>
                        <a:rPr lang="en-US" dirty="0"/>
                        <a:t>As per 20224 allocation notice</a:t>
                      </a:r>
                    </a:p>
                  </a:txBody>
                  <a:tcPr anchor="ctr"/>
                </a:tc>
                <a:tc>
                  <a:txBody>
                    <a:bodyPr/>
                    <a:lstStyle/>
                    <a:p>
                      <a:pPr algn="r"/>
                      <a:r>
                        <a:rPr lang="en-US" dirty="0"/>
                        <a:t>-</a:t>
                      </a:r>
                    </a:p>
                  </a:txBody>
                  <a:tcPr anchor="ctr"/>
                </a:tc>
                <a:extLst>
                  <a:ext uri="{0D108BD9-81ED-4DB2-BD59-A6C34878D82A}">
                    <a16:rowId xmlns:a16="http://schemas.microsoft.com/office/drawing/2014/main" val="2152075154"/>
                  </a:ext>
                </a:extLst>
              </a:tr>
              <a:tr h="693427">
                <a:tc>
                  <a:txBody>
                    <a:bodyPr/>
                    <a:lstStyle/>
                    <a:p>
                      <a:r>
                        <a:rPr lang="en-US" b="1" dirty="0"/>
                        <a:t>Paramedic</a:t>
                      </a:r>
                    </a:p>
                  </a:txBody>
                  <a:tcPr anchor="ctr"/>
                </a:tc>
                <a:tc>
                  <a:txBody>
                    <a:bodyPr/>
                    <a:lstStyle/>
                    <a:p>
                      <a:pPr algn="r"/>
                      <a:r>
                        <a:rPr lang="en-US" dirty="0"/>
                        <a:t>290,393</a:t>
                      </a:r>
                    </a:p>
                  </a:txBody>
                  <a:tcPr anchor="ctr"/>
                </a:tc>
                <a:tc>
                  <a:txBody>
                    <a:bodyPr/>
                    <a:lstStyle/>
                    <a:p>
                      <a:pPr algn="r"/>
                      <a:r>
                        <a:rPr lang="en-US" dirty="0"/>
                        <a:t>296,194</a:t>
                      </a:r>
                    </a:p>
                  </a:txBody>
                  <a:tcPr anchor="ctr"/>
                </a:tc>
                <a:tc>
                  <a:txBody>
                    <a:bodyPr/>
                    <a:lstStyle/>
                    <a:p>
                      <a:pPr algn="r"/>
                      <a:r>
                        <a:rPr lang="en-US" dirty="0"/>
                        <a:t>313,624</a:t>
                      </a:r>
                    </a:p>
                  </a:txBody>
                  <a:tcPr anchor="ctr"/>
                </a:tc>
                <a:tc>
                  <a:txBody>
                    <a:bodyPr/>
                    <a:lstStyle/>
                    <a:p>
                      <a:pPr algn="r"/>
                      <a:r>
                        <a:rPr lang="en-US" dirty="0"/>
                        <a:t>23,231</a:t>
                      </a:r>
                    </a:p>
                  </a:txBody>
                  <a:tcPr anchor="ctr"/>
                </a:tc>
                <a:tc>
                  <a:txBody>
                    <a:bodyPr/>
                    <a:lstStyle/>
                    <a:p>
                      <a:pPr algn="r"/>
                      <a:r>
                        <a:rPr lang="en-US" dirty="0"/>
                        <a:t>Preliminary estimate 8% increase</a:t>
                      </a:r>
                    </a:p>
                  </a:txBody>
                  <a:tcPr anchor="ctr"/>
                </a:tc>
                <a:tc>
                  <a:txBody>
                    <a:bodyPr/>
                    <a:lstStyle/>
                    <a:p>
                      <a:pPr algn="r"/>
                      <a:r>
                        <a:rPr lang="en-US" dirty="0"/>
                        <a:t>-</a:t>
                      </a:r>
                    </a:p>
                  </a:txBody>
                  <a:tcPr anchor="ctr"/>
                </a:tc>
                <a:extLst>
                  <a:ext uri="{0D108BD9-81ED-4DB2-BD59-A6C34878D82A}">
                    <a16:rowId xmlns:a16="http://schemas.microsoft.com/office/drawing/2014/main" val="3637224862"/>
                  </a:ext>
                </a:extLst>
              </a:tr>
              <a:tr h="693427">
                <a:tc>
                  <a:txBody>
                    <a:bodyPr/>
                    <a:lstStyle/>
                    <a:p>
                      <a:r>
                        <a:rPr lang="en-US" b="1" dirty="0"/>
                        <a:t>Cemetery</a:t>
                      </a:r>
                    </a:p>
                  </a:txBody>
                  <a:tcPr anchor="ctr"/>
                </a:tc>
                <a:tc>
                  <a:txBody>
                    <a:bodyPr/>
                    <a:lstStyle/>
                    <a:p>
                      <a:pPr algn="r"/>
                      <a:r>
                        <a:rPr lang="en-US" dirty="0"/>
                        <a:t>14,000</a:t>
                      </a:r>
                    </a:p>
                  </a:txBody>
                  <a:tcPr anchor="ctr"/>
                </a:tc>
                <a:tc>
                  <a:txBody>
                    <a:bodyPr/>
                    <a:lstStyle/>
                    <a:p>
                      <a:pPr algn="r"/>
                      <a:r>
                        <a:rPr lang="en-US" dirty="0"/>
                        <a:t>14,000</a:t>
                      </a:r>
                    </a:p>
                  </a:txBody>
                  <a:tcPr anchor="ctr"/>
                </a:tc>
                <a:tc>
                  <a:txBody>
                    <a:bodyPr/>
                    <a:lstStyle/>
                    <a:p>
                      <a:pPr algn="r"/>
                      <a:r>
                        <a:rPr lang="en-US" dirty="0"/>
                        <a:t>30,000</a:t>
                      </a:r>
                    </a:p>
                  </a:txBody>
                  <a:tcPr anchor="ctr"/>
                </a:tc>
                <a:tc>
                  <a:txBody>
                    <a:bodyPr/>
                    <a:lstStyle/>
                    <a:p>
                      <a:pPr algn="r"/>
                      <a:r>
                        <a:rPr lang="en-US" dirty="0"/>
                        <a:t>16,000</a:t>
                      </a:r>
                    </a:p>
                  </a:txBody>
                  <a:tcPr anchor="ctr"/>
                </a:tc>
                <a:tc>
                  <a:txBody>
                    <a:bodyPr/>
                    <a:lstStyle/>
                    <a:p>
                      <a:pPr algn="r"/>
                      <a:r>
                        <a:rPr lang="en-US" dirty="0"/>
                        <a:t>Increase offset by also budgeting revenue</a:t>
                      </a:r>
                    </a:p>
                  </a:txBody>
                  <a:tcPr anchor="ctr"/>
                </a:tc>
                <a:tc>
                  <a:txBody>
                    <a:bodyPr/>
                    <a:lstStyle/>
                    <a:p>
                      <a:pPr algn="r"/>
                      <a:r>
                        <a:rPr lang="en-US" dirty="0"/>
                        <a:t>-</a:t>
                      </a:r>
                    </a:p>
                  </a:txBody>
                  <a:tcPr anchor="ctr"/>
                </a:tc>
                <a:extLst>
                  <a:ext uri="{0D108BD9-81ED-4DB2-BD59-A6C34878D82A}">
                    <a16:rowId xmlns:a16="http://schemas.microsoft.com/office/drawing/2014/main" val="3349145746"/>
                  </a:ext>
                </a:extLst>
              </a:tr>
              <a:tr h="693427">
                <a:tc>
                  <a:txBody>
                    <a:bodyPr/>
                    <a:lstStyle/>
                    <a:p>
                      <a:r>
                        <a:rPr lang="en-US" b="1" dirty="0"/>
                        <a:t>Total</a:t>
                      </a:r>
                    </a:p>
                  </a:txBody>
                  <a:tcPr anchor="ctr"/>
                </a:tc>
                <a:tc>
                  <a:txBody>
                    <a:bodyPr/>
                    <a:lstStyle/>
                    <a:p>
                      <a:pPr algn="r"/>
                      <a:r>
                        <a:rPr lang="en-US" b="1" dirty="0"/>
                        <a:t>393,493</a:t>
                      </a:r>
                    </a:p>
                  </a:txBody>
                  <a:tcPr anchor="ctr"/>
                </a:tc>
                <a:tc>
                  <a:txBody>
                    <a:bodyPr/>
                    <a:lstStyle/>
                    <a:p>
                      <a:pPr algn="r"/>
                      <a:r>
                        <a:rPr lang="en-US" b="1" dirty="0"/>
                        <a:t>399,294</a:t>
                      </a:r>
                    </a:p>
                  </a:txBody>
                  <a:tcPr anchor="ctr"/>
                </a:tc>
                <a:tc>
                  <a:txBody>
                    <a:bodyPr/>
                    <a:lstStyle/>
                    <a:p>
                      <a:pPr algn="r"/>
                      <a:r>
                        <a:rPr lang="en-US" b="1" dirty="0"/>
                        <a:t>407,914</a:t>
                      </a:r>
                    </a:p>
                  </a:txBody>
                  <a:tcPr anchor="ctr"/>
                </a:tc>
                <a:tc>
                  <a:txBody>
                    <a:bodyPr/>
                    <a:lstStyle/>
                    <a:p>
                      <a:pPr algn="r"/>
                      <a:r>
                        <a:rPr lang="en-US" b="1" dirty="0"/>
                        <a:t>14,421</a:t>
                      </a:r>
                    </a:p>
                  </a:txBody>
                  <a:tcPr anchor="ctr"/>
                </a:tc>
                <a:tc>
                  <a:txBody>
                    <a:bodyPr/>
                    <a:lstStyle/>
                    <a:p>
                      <a:pPr algn="r"/>
                      <a:endParaRPr lang="en-US" b="1" dirty="0"/>
                    </a:p>
                  </a:txBody>
                  <a:tcPr anchor="ctr"/>
                </a:tc>
                <a:tc>
                  <a:txBody>
                    <a:bodyPr/>
                    <a:lstStyle/>
                    <a:p>
                      <a:pPr algn="r"/>
                      <a:r>
                        <a:rPr lang="en-US" b="1" dirty="0"/>
                        <a:t>-</a:t>
                      </a:r>
                    </a:p>
                  </a:txBody>
                  <a:tcPr anchor="ctr"/>
                </a:tc>
                <a:extLst>
                  <a:ext uri="{0D108BD9-81ED-4DB2-BD59-A6C34878D82A}">
                    <a16:rowId xmlns:a16="http://schemas.microsoft.com/office/drawing/2014/main" val="1304784317"/>
                  </a:ext>
                </a:extLst>
              </a:tr>
              <a:tr h="693427">
                <a:tc>
                  <a:txBody>
                    <a:bodyPr/>
                    <a:lstStyle/>
                    <a:p>
                      <a:r>
                        <a:rPr lang="en-US" b="1" dirty="0"/>
                        <a:t>% Change</a:t>
                      </a:r>
                    </a:p>
                  </a:txBody>
                  <a:tcPr anchor="ctr"/>
                </a:tc>
                <a:tc>
                  <a:txBody>
                    <a:bodyPr/>
                    <a:lstStyle/>
                    <a:p>
                      <a:pPr algn="r"/>
                      <a:endParaRPr lang="en-US" b="1" dirty="0"/>
                    </a:p>
                  </a:txBody>
                  <a:tcPr anchor="ctr"/>
                </a:tc>
                <a:tc>
                  <a:txBody>
                    <a:bodyPr/>
                    <a:lstStyle/>
                    <a:p>
                      <a:pPr algn="r"/>
                      <a:endParaRPr lang="en-US" b="1"/>
                    </a:p>
                  </a:txBody>
                  <a:tcPr anchor="ctr"/>
                </a:tc>
                <a:tc>
                  <a:txBody>
                    <a:bodyPr/>
                    <a:lstStyle/>
                    <a:p>
                      <a:pPr algn="r"/>
                      <a:endParaRPr lang="en-US" b="1" dirty="0"/>
                    </a:p>
                  </a:txBody>
                  <a:tcPr anchor="ctr"/>
                </a:tc>
                <a:tc>
                  <a:txBody>
                    <a:bodyPr/>
                    <a:lstStyle/>
                    <a:p>
                      <a:pPr algn="r"/>
                      <a:r>
                        <a:rPr lang="en-US" b="1" dirty="0"/>
                        <a:t>+3.7%</a:t>
                      </a:r>
                    </a:p>
                  </a:txBody>
                  <a:tcPr anchor="ctr"/>
                </a:tc>
                <a:tc>
                  <a:txBody>
                    <a:bodyPr/>
                    <a:lstStyle/>
                    <a:p>
                      <a:pPr algn="r"/>
                      <a:endParaRPr lang="en-US" b="1" dirty="0"/>
                    </a:p>
                  </a:txBody>
                  <a:tcPr anchor="ctr"/>
                </a:tc>
                <a:tc>
                  <a:txBody>
                    <a:bodyPr/>
                    <a:lstStyle/>
                    <a:p>
                      <a:pPr algn="r"/>
                      <a:endParaRPr lang="en-US" b="1" dirty="0"/>
                    </a:p>
                  </a:txBody>
                  <a:tcPr anchor="ctr"/>
                </a:tc>
                <a:extLst>
                  <a:ext uri="{0D108BD9-81ED-4DB2-BD59-A6C34878D82A}">
                    <a16:rowId xmlns:a16="http://schemas.microsoft.com/office/drawing/2014/main" val="2645225529"/>
                  </a:ext>
                </a:extLst>
              </a:tr>
            </a:tbl>
          </a:graphicData>
        </a:graphic>
      </p:graphicFrame>
    </p:spTree>
    <p:extLst>
      <p:ext uri="{BB962C8B-B14F-4D97-AF65-F5344CB8AC3E}">
        <p14:creationId xmlns:p14="http://schemas.microsoft.com/office/powerpoint/2010/main" val="2651539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Document 5">
            <a:extLst>
              <a:ext uri="{FF2B5EF4-FFF2-40B4-BE49-F238E27FC236}">
                <a16:creationId xmlns:a16="http://schemas.microsoft.com/office/drawing/2014/main" id="{A6B3A4A8-5EF1-E779-7C50-87F86FD5E71E}"/>
              </a:ext>
            </a:extLst>
          </p:cNvPr>
          <p:cNvSpPr/>
          <p:nvPr/>
        </p:nvSpPr>
        <p:spPr>
          <a:xfrm>
            <a:off x="0" y="-15336"/>
            <a:ext cx="12192000" cy="982196"/>
          </a:xfrm>
          <a:prstGeom prst="flowChartDocument">
            <a:avLst/>
          </a:prstGeom>
          <a:solidFill>
            <a:srgbClr val="631113"/>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0">
              <a:lnSpc>
                <a:spcPct val="100000"/>
              </a:lnSpc>
              <a:spcBef>
                <a:spcPts val="0"/>
              </a:spcBef>
              <a:spcAft>
                <a:spcPts val="0"/>
              </a:spcAft>
              <a:buClrTx/>
              <a:buSzTx/>
              <a:buFontTx/>
              <a:buNone/>
              <a:tabLst/>
              <a:defRPr/>
            </a:pPr>
            <a:endParaRPr kumimoji="0" lang="en-CA" sz="1350" b="0" i="0" u="none" strike="noStrike" kern="0" cap="none" spc="0" normalizeH="0" baseline="0" noProof="0">
              <a:ln>
                <a:noFill/>
              </a:ln>
              <a:solidFill>
                <a:srgbClr val="FFFFFF"/>
              </a:solidFill>
              <a:effectLst/>
              <a:uLnTx/>
              <a:uFillTx/>
              <a:latin typeface="Helvetica"/>
              <a:cs typeface="Helvetica"/>
              <a:sym typeface="Calibri"/>
            </a:endParaRPr>
          </a:p>
        </p:txBody>
      </p:sp>
      <p:pic>
        <p:nvPicPr>
          <p:cNvPr id="5" name="Picture 2" descr="Prescott Logo -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449" y="104941"/>
            <a:ext cx="1989148" cy="74164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4" name="TextBox 3">
            <a:extLst>
              <a:ext uri="{FF2B5EF4-FFF2-40B4-BE49-F238E27FC236}">
                <a16:creationId xmlns:a16="http://schemas.microsoft.com/office/drawing/2014/main" id="{1FB924E9-DA02-8A96-56F9-C38798295985}"/>
              </a:ext>
            </a:extLst>
          </p:cNvPr>
          <p:cNvSpPr txBox="1"/>
          <p:nvPr/>
        </p:nvSpPr>
        <p:spPr>
          <a:xfrm flipH="1">
            <a:off x="2869659" y="157401"/>
            <a:ext cx="4219509" cy="646331"/>
          </a:xfrm>
          <a:prstGeom prst="rect">
            <a:avLst/>
          </a:prstGeom>
          <a:noFill/>
        </p:spPr>
        <p:txBody>
          <a:bodyPr wrap="square" rtlCol="0">
            <a:spAutoFit/>
          </a:bodyPr>
          <a:lstStyle/>
          <a:p>
            <a:r>
              <a:rPr lang="en-US" sz="3600" dirty="0">
                <a:solidFill>
                  <a:schemeClr val="bg1"/>
                </a:solidFill>
              </a:rPr>
              <a:t>Health Services </a:t>
            </a:r>
          </a:p>
        </p:txBody>
      </p:sp>
      <p:sp>
        <p:nvSpPr>
          <p:cNvPr id="12" name="TextBox 11">
            <a:extLst>
              <a:ext uri="{FF2B5EF4-FFF2-40B4-BE49-F238E27FC236}">
                <a16:creationId xmlns:a16="http://schemas.microsoft.com/office/drawing/2014/main" id="{9D3AB647-0B44-A2F2-27DB-4BFBD026F502}"/>
              </a:ext>
            </a:extLst>
          </p:cNvPr>
          <p:cNvSpPr txBox="1"/>
          <p:nvPr/>
        </p:nvSpPr>
        <p:spPr>
          <a:xfrm>
            <a:off x="482449" y="1404771"/>
            <a:ext cx="11190742" cy="3754874"/>
          </a:xfrm>
          <a:prstGeom prst="rect">
            <a:avLst/>
          </a:prstGeom>
          <a:noFill/>
        </p:spPr>
        <p:txBody>
          <a:bodyPr wrap="square">
            <a:spAutoFit/>
          </a:bodyPr>
          <a:lstStyle/>
          <a:p>
            <a:endParaRPr lang="en-US" sz="2400" dirty="0"/>
          </a:p>
          <a:p>
            <a:pPr marL="342900" indent="-342900">
              <a:buFont typeface="Arial" panose="020B0604020202020204" pitchFamily="34" charset="0"/>
              <a:buChar char="•"/>
            </a:pPr>
            <a:r>
              <a:rPr lang="en-US" sz="2400" dirty="0"/>
              <a:t>Ontario Works – Joint Services</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St. Lawrence Lodge</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Children’s Services – Joint Services</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Community Housing – Joint Services</a:t>
            </a:r>
          </a:p>
          <a:p>
            <a:br>
              <a:rPr lang="en-US" sz="2400" b="1" dirty="0"/>
            </a:br>
            <a:r>
              <a:rPr lang="en-US" sz="2200" dirty="0"/>
              <a:t>	</a:t>
            </a:r>
          </a:p>
        </p:txBody>
      </p:sp>
    </p:spTree>
    <p:extLst>
      <p:ext uri="{BB962C8B-B14F-4D97-AF65-F5344CB8AC3E}">
        <p14:creationId xmlns:p14="http://schemas.microsoft.com/office/powerpoint/2010/main" val="1334448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Branding">
      <a:dk1>
        <a:sysClr val="windowText" lastClr="000000"/>
      </a:dk1>
      <a:lt1>
        <a:sysClr val="window" lastClr="FFFFFF"/>
      </a:lt1>
      <a:dk2>
        <a:srgbClr val="00505C"/>
      </a:dk2>
      <a:lt2>
        <a:srgbClr val="FFFFFF"/>
      </a:lt2>
      <a:accent1>
        <a:srgbClr val="00505C"/>
      </a:accent1>
      <a:accent2>
        <a:srgbClr val="783037"/>
      </a:accent2>
      <a:accent3>
        <a:srgbClr val="EAAB00"/>
      </a:accent3>
      <a:accent4>
        <a:srgbClr val="A3A86B"/>
      </a:accent4>
      <a:accent5>
        <a:srgbClr val="5EB6E4"/>
      </a:accent5>
      <a:accent6>
        <a:srgbClr val="675C53"/>
      </a:accent6>
      <a:hlink>
        <a:srgbClr val="0070C0"/>
      </a:hlink>
      <a:folHlink>
        <a:srgbClr val="FF0000"/>
      </a:folHlink>
    </a:clrScheme>
    <a:fontScheme name="Custom 1">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2140</TotalTime>
  <Words>1184</Words>
  <Application>Microsoft Office PowerPoint</Application>
  <PresentationFormat>Widescreen</PresentationFormat>
  <Paragraphs>318</Paragraphs>
  <Slides>16</Slides>
  <Notes>16</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16</vt:i4>
      </vt:variant>
    </vt:vector>
  </HeadingPairs>
  <TitlesOfParts>
    <vt:vector size="23" baseType="lpstr">
      <vt:lpstr>Arial</vt:lpstr>
      <vt:lpstr>Calibri</vt:lpstr>
      <vt:lpstr>Calibri Light</vt:lpstr>
      <vt:lpstr>Helvetica</vt:lpstr>
      <vt:lpstr>Segoe UI</vt:lpstr>
      <vt:lpstr>Office Theme</vt:lpstr>
      <vt:lpstr>2_Office Theme</vt:lpstr>
      <vt:lpstr>2024 Budget Health &amp; Social Services December 11, 2023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Work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Code of Conduct for Members of Council and Local Boards</dc:title>
  <dc:creator>Kimberley Casselman</dc:creator>
  <cp:lastModifiedBy>Lindsey Veltkamp</cp:lastModifiedBy>
  <cp:revision>58</cp:revision>
  <dcterms:created xsi:type="dcterms:W3CDTF">2019-05-07T14:47:06Z</dcterms:created>
  <dcterms:modified xsi:type="dcterms:W3CDTF">2023-12-06T23:36:53Z</dcterms:modified>
</cp:coreProperties>
</file>